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3"/>
  </p:notesMasterIdLst>
  <p:handoutMasterIdLst>
    <p:handoutMasterId r:id="rId44"/>
  </p:handoutMasterIdLst>
  <p:sldIdLst>
    <p:sldId id="256" r:id="rId5"/>
    <p:sldId id="258" r:id="rId6"/>
    <p:sldId id="290" r:id="rId7"/>
    <p:sldId id="284" r:id="rId8"/>
    <p:sldId id="257" r:id="rId9"/>
    <p:sldId id="270" r:id="rId10"/>
    <p:sldId id="268" r:id="rId11"/>
    <p:sldId id="269" r:id="rId12"/>
    <p:sldId id="271" r:id="rId13"/>
    <p:sldId id="297" r:id="rId14"/>
    <p:sldId id="259" r:id="rId15"/>
    <p:sldId id="272" r:id="rId16"/>
    <p:sldId id="273" r:id="rId17"/>
    <p:sldId id="274" r:id="rId18"/>
    <p:sldId id="275" r:id="rId19"/>
    <p:sldId id="280" r:id="rId20"/>
    <p:sldId id="276" r:id="rId21"/>
    <p:sldId id="260" r:id="rId22"/>
    <p:sldId id="281" r:id="rId23"/>
    <p:sldId id="277" r:id="rId24"/>
    <p:sldId id="278" r:id="rId25"/>
    <p:sldId id="263" r:id="rId26"/>
    <p:sldId id="282" r:id="rId27"/>
    <p:sldId id="294" r:id="rId28"/>
    <p:sldId id="264" r:id="rId29"/>
    <p:sldId id="265" r:id="rId30"/>
    <p:sldId id="285" r:id="rId31"/>
    <p:sldId id="266" r:id="rId32"/>
    <p:sldId id="286" r:id="rId33"/>
    <p:sldId id="267" r:id="rId34"/>
    <p:sldId id="287" r:id="rId35"/>
    <p:sldId id="288" r:id="rId36"/>
    <p:sldId id="289" r:id="rId37"/>
    <p:sldId id="291" r:id="rId38"/>
    <p:sldId id="292" r:id="rId39"/>
    <p:sldId id="293" r:id="rId40"/>
    <p:sldId id="295" r:id="rId41"/>
    <p:sldId id="29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07" autoAdjust="0"/>
  </p:normalViewPr>
  <p:slideViewPr>
    <p:cSldViewPr>
      <p:cViewPr varScale="1">
        <p:scale>
          <a:sx n="124" d="100"/>
          <a:sy n="124" d="100"/>
        </p:scale>
        <p:origin x="1824" y="168"/>
      </p:cViewPr>
      <p:guideLst>
        <p:guide orient="horz" pos="2160"/>
        <p:guide pos="2880"/>
      </p:guideLst>
    </p:cSldViewPr>
  </p:slideViewPr>
  <p:outlineViewPr>
    <p:cViewPr>
      <p:scale>
        <a:sx n="33" d="100"/>
        <a:sy n="33" d="100"/>
      </p:scale>
      <p:origin x="0" y="240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rtlCol="0"/>
          <a:lstStyle>
            <a:lvl1pPr algn="r">
              <a:defRPr sz="1200"/>
            </a:lvl1pPr>
          </a:lstStyle>
          <a:p>
            <a:fld id="{BEF7A24B-554D-4B99-A3CC-7667F56D1027}" type="datetimeFigureOut">
              <a:rPr lang="en-US" smtClean="0"/>
              <a:pPr/>
              <a:t>12/4/18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lstStyle>
          <a:p>
            <a:fld id="{10672D4C-A99E-49DD-8A16-1D19942316C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0391B76B-D742-4BD2-BF24-F4C760DB831C}" type="datetimeFigureOut">
              <a:rPr lang="en-US" smtClean="0"/>
              <a:pPr/>
              <a:t>12/4/18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5257B995-136A-4A15-87A5-26420C3C102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12</a:t>
            </a:fld>
            <a:endParaRPr lang="en-US"/>
          </a:p>
        </p:txBody>
      </p:sp>
    </p:spTree>
    <p:extLst>
      <p:ext uri="{BB962C8B-B14F-4D97-AF65-F5344CB8AC3E}">
        <p14:creationId xmlns:p14="http://schemas.microsoft.com/office/powerpoint/2010/main" val="98457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13</a:t>
            </a:fld>
            <a:endParaRPr lang="en-US"/>
          </a:p>
        </p:txBody>
      </p:sp>
    </p:spTree>
    <p:extLst>
      <p:ext uri="{BB962C8B-B14F-4D97-AF65-F5344CB8AC3E}">
        <p14:creationId xmlns:p14="http://schemas.microsoft.com/office/powerpoint/2010/main" val="1379331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14</a:t>
            </a:fld>
            <a:endParaRPr lang="en-US"/>
          </a:p>
        </p:txBody>
      </p:sp>
    </p:spTree>
    <p:extLst>
      <p:ext uri="{BB962C8B-B14F-4D97-AF65-F5344CB8AC3E}">
        <p14:creationId xmlns:p14="http://schemas.microsoft.com/office/powerpoint/2010/main" val="128698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15</a:t>
            </a:fld>
            <a:endParaRPr lang="en-US"/>
          </a:p>
        </p:txBody>
      </p:sp>
    </p:spTree>
    <p:extLst>
      <p:ext uri="{BB962C8B-B14F-4D97-AF65-F5344CB8AC3E}">
        <p14:creationId xmlns:p14="http://schemas.microsoft.com/office/powerpoint/2010/main" val="909085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16</a:t>
            </a:fld>
            <a:endParaRPr lang="en-US"/>
          </a:p>
        </p:txBody>
      </p:sp>
    </p:spTree>
    <p:extLst>
      <p:ext uri="{BB962C8B-B14F-4D97-AF65-F5344CB8AC3E}">
        <p14:creationId xmlns:p14="http://schemas.microsoft.com/office/powerpoint/2010/main" val="75297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17</a:t>
            </a:fld>
            <a:endParaRPr lang="en-US"/>
          </a:p>
        </p:txBody>
      </p:sp>
    </p:spTree>
    <p:extLst>
      <p:ext uri="{BB962C8B-B14F-4D97-AF65-F5344CB8AC3E}">
        <p14:creationId xmlns:p14="http://schemas.microsoft.com/office/powerpoint/2010/main" val="186975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19</a:t>
            </a:fld>
            <a:endParaRPr lang="en-US"/>
          </a:p>
        </p:txBody>
      </p:sp>
    </p:spTree>
    <p:extLst>
      <p:ext uri="{BB962C8B-B14F-4D97-AF65-F5344CB8AC3E}">
        <p14:creationId xmlns:p14="http://schemas.microsoft.com/office/powerpoint/2010/main" val="238431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20</a:t>
            </a:fld>
            <a:endParaRPr lang="en-US"/>
          </a:p>
        </p:txBody>
      </p:sp>
    </p:spTree>
    <p:extLst>
      <p:ext uri="{BB962C8B-B14F-4D97-AF65-F5344CB8AC3E}">
        <p14:creationId xmlns:p14="http://schemas.microsoft.com/office/powerpoint/2010/main" val="48647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21</a:t>
            </a:fld>
            <a:endParaRPr lang="en-US"/>
          </a:p>
        </p:txBody>
      </p:sp>
    </p:spTree>
    <p:extLst>
      <p:ext uri="{BB962C8B-B14F-4D97-AF65-F5344CB8AC3E}">
        <p14:creationId xmlns:p14="http://schemas.microsoft.com/office/powerpoint/2010/main" val="2013618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34</a:t>
            </a:fld>
            <a:endParaRPr lang="en-US"/>
          </a:p>
        </p:txBody>
      </p:sp>
    </p:spTree>
    <p:extLst>
      <p:ext uri="{BB962C8B-B14F-4D97-AF65-F5344CB8AC3E}">
        <p14:creationId xmlns:p14="http://schemas.microsoft.com/office/powerpoint/2010/main" val="223485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3</a:t>
            </a:fld>
            <a:endParaRPr lang="en-US"/>
          </a:p>
        </p:txBody>
      </p:sp>
    </p:spTree>
    <p:extLst>
      <p:ext uri="{BB962C8B-B14F-4D97-AF65-F5344CB8AC3E}">
        <p14:creationId xmlns:p14="http://schemas.microsoft.com/office/powerpoint/2010/main" val="539794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4</a:t>
            </a:fld>
            <a:endParaRPr lang="en-US"/>
          </a:p>
        </p:txBody>
      </p:sp>
    </p:spTree>
    <p:extLst>
      <p:ext uri="{BB962C8B-B14F-4D97-AF65-F5344CB8AC3E}">
        <p14:creationId xmlns:p14="http://schemas.microsoft.com/office/powerpoint/2010/main" val="429737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6</a:t>
            </a:fld>
            <a:endParaRPr lang="en-US"/>
          </a:p>
        </p:txBody>
      </p:sp>
    </p:spTree>
    <p:extLst>
      <p:ext uri="{BB962C8B-B14F-4D97-AF65-F5344CB8AC3E}">
        <p14:creationId xmlns:p14="http://schemas.microsoft.com/office/powerpoint/2010/main" val="1729425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7</a:t>
            </a:fld>
            <a:endParaRPr lang="en-US"/>
          </a:p>
        </p:txBody>
      </p:sp>
    </p:spTree>
    <p:extLst>
      <p:ext uri="{BB962C8B-B14F-4D97-AF65-F5344CB8AC3E}">
        <p14:creationId xmlns:p14="http://schemas.microsoft.com/office/powerpoint/2010/main" val="187843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8</a:t>
            </a:fld>
            <a:endParaRPr lang="en-US"/>
          </a:p>
        </p:txBody>
      </p:sp>
    </p:spTree>
    <p:extLst>
      <p:ext uri="{BB962C8B-B14F-4D97-AF65-F5344CB8AC3E}">
        <p14:creationId xmlns:p14="http://schemas.microsoft.com/office/powerpoint/2010/main" val="1362876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9</a:t>
            </a:fld>
            <a:endParaRPr lang="en-US"/>
          </a:p>
        </p:txBody>
      </p:sp>
    </p:spTree>
    <p:extLst>
      <p:ext uri="{BB962C8B-B14F-4D97-AF65-F5344CB8AC3E}">
        <p14:creationId xmlns:p14="http://schemas.microsoft.com/office/powerpoint/2010/main" val="76100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9144000" cy="6858000"/>
          </a:xfrm>
        </p:grpSpPr>
        <p:pic>
          <p:nvPicPr>
            <p:cNvPr id="7" name="Rectangle 6"/>
            <p:cNvPicPr>
              <a:picLocks noChangeAspect="1"/>
            </p:cNvPicPr>
            <p:nvPr/>
          </p:nvPicPr>
          <p:blipFill>
            <a:blip r:embed="rId2">
              <a:duotone>
                <a:schemeClr val="accent3"/>
                <a:srgbClr val="FFFFFF"/>
              </a:duotone>
            </a:blip>
            <a:stretch>
              <a:fillRect/>
            </a:stretch>
          </p:blipFill>
          <p:spPr>
            <a:xfrm>
              <a:off x="0" y="0"/>
              <a:ext cx="9144000" cy="6858000"/>
            </a:xfrm>
            <a:prstGeom prst="rect">
              <a:avLst/>
            </a:prstGeom>
            <a:noFill/>
            <a:ln>
              <a:noFill/>
            </a:ln>
          </p:spPr>
        </p:pic>
        <p:sp>
          <p:nvSpPr>
            <p:cNvPr id="16" name="Rectangle 15"/>
            <p:cNvSpPr/>
            <p:nvPr userDrawn="1"/>
          </p:nvSpPr>
          <p:spPr>
            <a:xfrm>
              <a:off x="0" y="5184648"/>
              <a:ext cx="9144000" cy="1673352"/>
            </a:xfrm>
            <a:prstGeom prst="rect">
              <a:avLst/>
            </a:prstGeom>
            <a:gradFill flip="none" rotWithShape="1">
              <a:gsLst>
                <a:gs pos="39000">
                  <a:schemeClr val="accent5">
                    <a:alpha val="40000"/>
                  </a:schemeClr>
                </a:gs>
                <a:gs pos="0">
                  <a:schemeClr val="accent5">
                    <a:alpha val="90000"/>
                  </a:schemeClr>
                </a:gs>
                <a:gs pos="100000">
                  <a:schemeClr val="accent3">
                    <a:alpha val="4000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5257800"/>
              <a:ext cx="9144000" cy="1600200"/>
            </a:xfrm>
            <a:prstGeom prst="rect">
              <a:avLst/>
            </a:prstGeom>
            <a:gradFill flip="none" rotWithShape="1">
              <a:gsLst>
                <a:gs pos="39000">
                  <a:schemeClr val="accent5">
                    <a:alpha val="25000"/>
                  </a:schemeClr>
                </a:gs>
                <a:gs pos="100000">
                  <a:schemeClr val="accent3">
                    <a:alpha val="2500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3352801"/>
              <a:ext cx="9144000" cy="1827567"/>
            </a:xfrm>
            <a:prstGeom prst="rect">
              <a:avLst/>
            </a:prstGeom>
            <a:gradFill flip="none" rotWithShape="1">
              <a:gsLst>
                <a:gs pos="0">
                  <a:schemeClr val="bg1">
                    <a:alpha val="50000"/>
                  </a:schemeClr>
                </a:gs>
                <a:gs pos="100000">
                  <a:schemeClr val="bg1">
                    <a:alpha val="0"/>
                  </a:schemeClr>
                </a:gs>
              </a:gsLst>
              <a:lin ang="1620000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5181600"/>
              <a:ext cx="9144000" cy="1588"/>
            </a:xfrm>
            <a:prstGeom prst="line">
              <a:avLst/>
            </a:prstGeom>
            <a:ln w="28575" cap="flat" cmpd="sng" algn="ctr">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12" name="Title 11"/>
          <p:cNvSpPr>
            <a:spLocks noGrp="1"/>
          </p:cNvSpPr>
          <p:nvPr>
            <p:ph type="ctrTitle"/>
          </p:nvPr>
        </p:nvSpPr>
        <p:spPr>
          <a:xfrm>
            <a:off x="455676" y="3373031"/>
            <a:ext cx="8229600" cy="2043684"/>
          </a:xfrm>
          <a:noFill/>
        </p:spPr>
        <p:txBody>
          <a:bodyPr anchor="b" anchorCtr="0">
            <a:normAutofit/>
          </a:bodyPr>
          <a:lstStyle>
            <a:lvl1pPr algn="l">
              <a:lnSpc>
                <a:spcPct val="90000"/>
              </a:lnSpc>
              <a:spcBef>
                <a:spcPts val="0"/>
              </a:spcBef>
              <a:spcAft>
                <a:spcPts val="0"/>
              </a:spcAft>
              <a:defRPr sz="7000" kern="100" baseline="0">
                <a:solidFill>
                  <a:schemeClr val="tx2"/>
                </a:solidFill>
                <a:latin typeface="+mj-lt"/>
              </a:defRPr>
            </a:lvl1pPr>
          </a:lstStyle>
          <a:p>
            <a:r>
              <a:rPr lang="en-US" smtClean="0"/>
              <a:t>Click to edit Master title style</a:t>
            </a:r>
            <a:endParaRPr lang="en-US" dirty="0"/>
          </a:p>
        </p:txBody>
      </p:sp>
      <p:sp>
        <p:nvSpPr>
          <p:cNvPr id="13" name="Subtitle 12"/>
          <p:cNvSpPr>
            <a:spLocks noGrp="1"/>
          </p:cNvSpPr>
          <p:nvPr>
            <p:ph type="subTitle" idx="1"/>
          </p:nvPr>
        </p:nvSpPr>
        <p:spPr>
          <a:xfrm>
            <a:off x="566801" y="5429252"/>
            <a:ext cx="8129524" cy="757517"/>
          </a:xfrm>
        </p:spPr>
        <p:txBody>
          <a:bodyPr/>
          <a:lstStyle>
            <a:lvl1pPr marL="0" indent="0" algn="l">
              <a:buNone/>
              <a:defRPr sz="1600" kern="100" cap="all" spc="100" baseline="0">
                <a:solidFill>
                  <a:schemeClr val="bg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5426"/>
          </a:xfrm>
        </p:spPr>
        <p:txBody>
          <a:bodyPr/>
          <a:lstStyle/>
          <a:p>
            <a:r>
              <a:rPr lang="en-US" smtClean="0"/>
              <a:t>Click to edit Master title style</a:t>
            </a:r>
            <a:endParaRPr lang="en-US"/>
          </a:p>
        </p:txBody>
      </p:sp>
      <p:sp>
        <p:nvSpPr>
          <p:cNvPr id="3" name="Rectangle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dt" sz="half" idx="10"/>
          </p:nvPr>
        </p:nvSpPr>
        <p:spPr/>
        <p:txBody>
          <a:bodyPr/>
          <a:lstStyle/>
          <a:p>
            <a:fld id="{B51EFC2E-847F-4CF8-8289-FAA88B334687}" type="datetimeFigureOut">
              <a:rPr lang="en-US" smtClean="0"/>
              <a:pPr/>
              <a:t>12/4/18</a:t>
            </a:fld>
            <a:endParaRPr lang="en-US"/>
          </a:p>
        </p:txBody>
      </p:sp>
      <p:sp>
        <p:nvSpPr>
          <p:cNvPr id="5" name="Rectangle 4"/>
          <p:cNvSpPr>
            <a:spLocks noGrp="1"/>
          </p:cNvSpPr>
          <p:nvPr>
            <p:ph type="ftr" sz="quarter" idx="11"/>
          </p:nvPr>
        </p:nvSpPr>
        <p:spPr/>
        <p:txBody>
          <a:bodyPr/>
          <a:lstStyle/>
          <a:p>
            <a:endParaRPr lang="en-US"/>
          </a:p>
        </p:txBody>
      </p:sp>
      <p:sp>
        <p:nvSpPr>
          <p:cNvPr id="6" name="Rectangle 5"/>
          <p:cNvSpPr>
            <a:spLocks noGrp="1"/>
          </p:cNvSpPr>
          <p:nvPr>
            <p:ph type="sldNum" sz="quarter" idx="12"/>
          </p:nvPr>
        </p:nvSpPr>
        <p:spPr/>
        <p:txBody>
          <a:bodyPr/>
          <a:lstStyle/>
          <a:p>
            <a:fld id="{53325215-7382-4C1B-86B1-E9DB9649FF5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1"/>
        </a:solidFill>
        <a:effectLst/>
      </p:bgPr>
    </p:bg>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7" name="Rectangle 6"/>
            <p:cNvPicPr>
              <a:picLocks noChangeAspect="1"/>
            </p:cNvPicPr>
            <p:nvPr/>
          </p:nvPicPr>
          <p:blipFill>
            <a:blip r:embed="rId2">
              <a:duotone>
                <a:schemeClr val="accent3"/>
                <a:srgbClr val="FFFFFF"/>
              </a:duotone>
            </a:blip>
            <a:stretch>
              <a:fillRect/>
            </a:stretch>
          </p:blipFill>
          <p:spPr>
            <a:xfrm>
              <a:off x="0" y="0"/>
              <a:ext cx="9144000" cy="6858000"/>
            </a:xfrm>
            <a:prstGeom prst="rect">
              <a:avLst/>
            </a:prstGeom>
            <a:noFill/>
            <a:ln>
              <a:noFill/>
            </a:ln>
          </p:spPr>
        </p:pic>
        <p:sp>
          <p:nvSpPr>
            <p:cNvPr id="9" name="Rectangle 8"/>
            <p:cNvSpPr/>
            <p:nvPr userDrawn="1"/>
          </p:nvSpPr>
          <p:spPr>
            <a:xfrm>
              <a:off x="0" y="342900"/>
              <a:ext cx="9144000" cy="6172200"/>
            </a:xfrm>
            <a:prstGeom prst="rect">
              <a:avLst/>
            </a:prstGeom>
            <a:gradFill flip="none" rotWithShape="1">
              <a:gsLst>
                <a:gs pos="39000">
                  <a:schemeClr val="accent5">
                    <a:alpha val="40000"/>
                  </a:schemeClr>
                </a:gs>
                <a:gs pos="0">
                  <a:schemeClr val="accent5">
                    <a:alpha val="90000"/>
                  </a:schemeClr>
                </a:gs>
                <a:gs pos="100000">
                  <a:schemeClr val="accent3">
                    <a:alpha val="4000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457200"/>
              <a:ext cx="9144000" cy="5943600"/>
            </a:xfrm>
            <a:prstGeom prst="rect">
              <a:avLst/>
            </a:prstGeom>
            <a:gradFill flip="none" rotWithShape="1">
              <a:gsLst>
                <a:gs pos="39000">
                  <a:schemeClr val="accent5">
                    <a:alpha val="25000"/>
                  </a:schemeClr>
                </a:gs>
                <a:gs pos="100000">
                  <a:schemeClr val="accent3">
                    <a:alpha val="2500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41312"/>
              <a:ext cx="9144000" cy="1588"/>
            </a:xfrm>
            <a:prstGeom prst="line">
              <a:avLst/>
            </a:prstGeom>
            <a:ln w="28575" cap="flat" cmpd="sng" algn="ctr">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05575"/>
              <a:ext cx="9144000" cy="1588"/>
            </a:xfrm>
            <a:prstGeom prst="line">
              <a:avLst/>
            </a:prstGeom>
            <a:ln w="28575" cap="flat" cmpd="sng" algn="ctr">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 name="Rectangle 1"/>
          <p:cNvSpPr>
            <a:spLocks noGrp="1"/>
          </p:cNvSpPr>
          <p:nvPr>
            <p:ph type="title"/>
          </p:nvPr>
        </p:nvSpPr>
        <p:spPr>
          <a:xfrm>
            <a:off x="533402" y="3962402"/>
            <a:ext cx="8153399" cy="1371599"/>
          </a:xfrm>
        </p:spPr>
        <p:txBody>
          <a:bodyPr anchor="b" anchorCtr="0"/>
          <a:lstStyle>
            <a:lvl1pPr algn="l">
              <a:defRPr sz="4000" b="0" cap="none" baseline="0">
                <a:solidFill>
                  <a:schemeClr val="bg1"/>
                </a:solidFill>
                <a:latin typeface="+mj-lt"/>
              </a:defRPr>
            </a:lvl1pPr>
          </a:lstStyle>
          <a:p>
            <a:r>
              <a:rPr lang="en-US" smtClean="0"/>
              <a:t>Click to edit Master title style</a:t>
            </a:r>
            <a:endParaRPr lang="en-US"/>
          </a:p>
        </p:txBody>
      </p:sp>
      <p:sp>
        <p:nvSpPr>
          <p:cNvPr id="3" name="Rectangle 2"/>
          <p:cNvSpPr>
            <a:spLocks noGrp="1"/>
          </p:cNvSpPr>
          <p:nvPr>
            <p:ph type="body" idx="1"/>
          </p:nvPr>
        </p:nvSpPr>
        <p:spPr>
          <a:xfrm>
            <a:off x="557276" y="5438776"/>
            <a:ext cx="8129524" cy="904875"/>
          </a:xfrm>
        </p:spPr>
        <p:txBody>
          <a:bodyPr anchor="t" anchorCtr="0"/>
          <a:lstStyle>
            <a:lvl1pPr marL="0" indent="0">
              <a:buNone/>
              <a:defRPr sz="1400" cap="all" spc="1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533400" y="1600201"/>
            <a:ext cx="39624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1"/>
            <a:ext cx="39624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B51EFC2E-847F-4CF8-8289-FAA88B334687}" type="datetimeFigureOut">
              <a:rPr lang="en-US" smtClean="0"/>
              <a:pPr/>
              <a:t>12/4/18</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53325215-7382-4C1B-86B1-E9DB9649FF5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defRPr/>
            </a:lvl1pPr>
          </a:lstStyle>
          <a:p>
            <a:r>
              <a:rPr lang="en-US" smtClean="0"/>
              <a:t>Click to edit Master title style</a:t>
            </a:r>
            <a:endParaRPr lang="en-US"/>
          </a:p>
        </p:txBody>
      </p:sp>
      <p:sp>
        <p:nvSpPr>
          <p:cNvPr id="3" name="Rectangle 2"/>
          <p:cNvSpPr>
            <a:spLocks noGrp="1"/>
          </p:cNvSpPr>
          <p:nvPr>
            <p:ph type="body" idx="1"/>
          </p:nvPr>
        </p:nvSpPr>
        <p:spPr>
          <a:xfrm>
            <a:off x="533400" y="1600201"/>
            <a:ext cx="3963988" cy="57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533400" y="2174877"/>
            <a:ext cx="3963988" cy="3844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7" y="1600201"/>
            <a:ext cx="3965574" cy="57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7" y="2174877"/>
            <a:ext cx="3965574" cy="3844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fld id="{B51EFC2E-847F-4CF8-8289-FAA88B334687}" type="datetimeFigureOut">
              <a:rPr lang="en-US" smtClean="0"/>
              <a:pPr/>
              <a:t>12/4/18</a:t>
            </a:fld>
            <a:endParaRPr lang="en-US"/>
          </a:p>
        </p:txBody>
      </p:sp>
      <p:sp>
        <p:nvSpPr>
          <p:cNvPr id="8" name="Rectangle 7"/>
          <p:cNvSpPr>
            <a:spLocks noGrp="1"/>
          </p:cNvSpPr>
          <p:nvPr>
            <p:ph type="ftr" sz="quarter" idx="11"/>
          </p:nvPr>
        </p:nvSpPr>
        <p:spPr/>
        <p:txBody>
          <a:bodyPr/>
          <a:lstStyle/>
          <a:p>
            <a:endParaRPr lang="en-US"/>
          </a:p>
        </p:txBody>
      </p:sp>
      <p:sp>
        <p:nvSpPr>
          <p:cNvPr id="9" name="Rectangle 8"/>
          <p:cNvSpPr>
            <a:spLocks noGrp="1"/>
          </p:cNvSpPr>
          <p:nvPr>
            <p:ph type="sldNum" sz="quarter" idx="12"/>
          </p:nvPr>
        </p:nvSpPr>
        <p:spPr/>
        <p:txBody>
          <a:bodyPr/>
          <a:lstStyle/>
          <a:p>
            <a:fld id="{53325215-7382-4C1B-86B1-E9DB9649FF5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type="dt" sz="half" idx="10"/>
          </p:nvPr>
        </p:nvSpPr>
        <p:spPr/>
        <p:txBody>
          <a:bodyPr/>
          <a:lstStyle/>
          <a:p>
            <a:fld id="{B51EFC2E-847F-4CF8-8289-FAA88B334687}" type="datetimeFigureOut">
              <a:rPr lang="en-US" smtClean="0"/>
              <a:pPr/>
              <a:t>12/4/18</a:t>
            </a:fld>
            <a:endParaRPr lang="en-US"/>
          </a:p>
        </p:txBody>
      </p:sp>
      <p:sp>
        <p:nvSpPr>
          <p:cNvPr id="4" name="Rectangle 3"/>
          <p:cNvSpPr>
            <a:spLocks noGrp="1"/>
          </p:cNvSpPr>
          <p:nvPr>
            <p:ph type="ftr" sz="quarter" idx="11"/>
          </p:nvPr>
        </p:nvSpPr>
        <p:spPr/>
        <p:txBody>
          <a:bodyPr/>
          <a:lstStyle/>
          <a:p>
            <a:endParaRPr lang="en-US"/>
          </a:p>
        </p:txBody>
      </p:sp>
      <p:sp>
        <p:nvSpPr>
          <p:cNvPr id="5" name="Rectangle 4"/>
          <p:cNvSpPr>
            <a:spLocks noGrp="1"/>
          </p:cNvSpPr>
          <p:nvPr>
            <p:ph type="sldNum" sz="quarter" idx="12"/>
          </p:nvPr>
        </p:nvSpPr>
        <p:spPr/>
        <p:txBody>
          <a:bodyPr/>
          <a:lstStyle/>
          <a:p>
            <a:fld id="{53325215-7382-4C1B-86B1-E9DB9649FF5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2932114" cy="968375"/>
          </a:xfrm>
        </p:spPr>
        <p:txBody>
          <a:bodyPr anchor="b"/>
          <a:lstStyle>
            <a:lvl1pPr algn="l">
              <a:defRPr sz="2000" b="1">
                <a:latin typeface="+mn-lt"/>
              </a:defRPr>
            </a:lvl1pPr>
          </a:lstStyle>
          <a:p>
            <a:r>
              <a:rPr lang="en-US" smtClean="0"/>
              <a:t>Click to edit Master title style</a:t>
            </a:r>
            <a:endParaRPr lang="en-US"/>
          </a:p>
        </p:txBody>
      </p:sp>
      <p:sp>
        <p:nvSpPr>
          <p:cNvPr id="3" name="Rectangle 2"/>
          <p:cNvSpPr>
            <a:spLocks noGrp="1"/>
          </p:cNvSpPr>
          <p:nvPr>
            <p:ph idx="1"/>
          </p:nvPr>
        </p:nvSpPr>
        <p:spPr>
          <a:xfrm>
            <a:off x="3575050" y="457200"/>
            <a:ext cx="5035550" cy="55626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533400" y="1435101"/>
            <a:ext cx="2932114" cy="45847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B51EFC2E-847F-4CF8-8289-FAA88B334687}" type="datetimeFigureOut">
              <a:rPr lang="en-US" smtClean="0"/>
              <a:pPr/>
              <a:t>12/4/18</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53325215-7382-4C1B-86B1-E9DB9649FF5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1792288" y="4800600"/>
            <a:ext cx="5486400" cy="566738"/>
          </a:xfrm>
        </p:spPr>
        <p:txBody>
          <a:bodyPr anchor="b"/>
          <a:lstStyle>
            <a:lvl1pPr algn="l">
              <a:defRPr sz="2000" b="1">
                <a:latin typeface="+mn-lt"/>
              </a:defRPr>
            </a:lvl1pPr>
          </a:lstStyle>
          <a:p>
            <a:r>
              <a:rPr lang="en-US" smtClean="0"/>
              <a:t>Click to edit Master title style</a:t>
            </a:r>
            <a:endParaRPr lang="en-US"/>
          </a:p>
        </p:txBody>
      </p:sp>
      <p:sp>
        <p:nvSpPr>
          <p:cNvPr id="3" name="Rectangl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Rectangle 3"/>
          <p:cNvSpPr>
            <a:spLocks noGrp="1"/>
          </p:cNvSpPr>
          <p:nvPr>
            <p:ph type="body" sz="half" idx="2"/>
          </p:nvPr>
        </p:nvSpPr>
        <p:spPr>
          <a:xfrm>
            <a:off x="1792288" y="5367338"/>
            <a:ext cx="5486400" cy="6524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B51EFC2E-847F-4CF8-8289-FAA88B334687}" type="datetimeFigureOut">
              <a:rPr lang="en-US" smtClean="0"/>
              <a:pPr/>
              <a:t>12/4/18</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53325215-7382-4C1B-86B1-E9DB9649FF5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Rectangle 18"/>
          <p:cNvPicPr>
            <a:picLocks noChangeAspect="1"/>
          </p:cNvPicPr>
          <p:nvPr/>
        </p:nvPicPr>
        <p:blipFill>
          <a:blip r:embed="rId11">
            <a:duotone>
              <a:schemeClr val="accent3"/>
              <a:srgbClr val="FFFFFF"/>
            </a:duotone>
          </a:blip>
          <a:stretch>
            <a:fillRect/>
          </a:stretch>
        </p:blipFill>
        <p:spPr>
          <a:xfrm>
            <a:off x="0" y="0"/>
            <a:ext cx="9144000" cy="6858000"/>
          </a:xfrm>
          <a:prstGeom prst="rect">
            <a:avLst/>
          </a:prstGeom>
          <a:noFill/>
          <a:ln>
            <a:noFill/>
          </a:ln>
        </p:spPr>
      </p:pic>
      <p:grpSp>
        <p:nvGrpSpPr>
          <p:cNvPr id="20" name="Group 19"/>
          <p:cNvGrpSpPr/>
          <p:nvPr/>
        </p:nvGrpSpPr>
        <p:grpSpPr>
          <a:xfrm>
            <a:off x="304800" y="0"/>
            <a:ext cx="8534400" cy="6860650"/>
            <a:chOff x="304800" y="0"/>
            <a:chExt cx="8534400" cy="6860650"/>
          </a:xfrm>
        </p:grpSpPr>
        <p:sp>
          <p:nvSpPr>
            <p:cNvPr id="21" name="Rectangle 20"/>
            <p:cNvSpPr/>
            <p:nvPr userDrawn="1"/>
          </p:nvSpPr>
          <p:spPr>
            <a:xfrm>
              <a:off x="457200" y="0"/>
              <a:ext cx="8229600" cy="6477000"/>
            </a:xfrm>
            <a:prstGeom prst="rect">
              <a:avLst/>
            </a:prstGeom>
            <a:gradFill flip="none" rotWithShape="1">
              <a:gsLst>
                <a:gs pos="0">
                  <a:schemeClr val="bg1">
                    <a:alpha val="50000"/>
                  </a:schemeClr>
                </a:gs>
                <a:gs pos="100000">
                  <a:schemeClr val="bg1">
                    <a:alpha val="0"/>
                  </a:schemeClr>
                </a:gs>
              </a:gsLst>
              <a:lin ang="10800000" scaled="1"/>
              <a:tileRect/>
            </a:gra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flipH="1">
              <a:off x="457200" y="381000"/>
              <a:ext cx="8229600" cy="6477000"/>
            </a:xfrm>
            <a:prstGeom prst="rect">
              <a:avLst/>
            </a:prstGeom>
            <a:gradFill flip="none" rotWithShape="1">
              <a:gsLst>
                <a:gs pos="0">
                  <a:schemeClr val="bg1">
                    <a:alpha val="50000"/>
                  </a:schemeClr>
                </a:gs>
                <a:gs pos="100000">
                  <a:schemeClr val="bg1">
                    <a:alpha val="0"/>
                  </a:schemeClr>
                </a:gs>
              </a:gsLst>
              <a:lin ang="10800000" scaled="1"/>
              <a:tileRect/>
            </a:gra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8686800" y="0"/>
              <a:ext cx="152400" cy="6477000"/>
            </a:xfrm>
            <a:prstGeom prst="rect">
              <a:avLst/>
            </a:prstGeom>
            <a:solidFill>
              <a:schemeClr val="accent5"/>
            </a:soli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4800" y="383650"/>
              <a:ext cx="152400" cy="6477000"/>
            </a:xfrm>
            <a:prstGeom prst="rect">
              <a:avLst/>
            </a:prstGeom>
            <a:solidFill>
              <a:schemeClr val="accent5"/>
            </a:soli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57200" y="6477000"/>
              <a:ext cx="8382000" cy="76200"/>
            </a:xfrm>
            <a:prstGeom prst="rect">
              <a:avLst/>
            </a:prstGeom>
            <a:gradFill>
              <a:gsLst>
                <a:gs pos="0">
                  <a:schemeClr val="accent5"/>
                </a:gs>
                <a:gs pos="65000">
                  <a:schemeClr val="bg1">
                    <a:alpha val="0"/>
                  </a:schemeClr>
                </a:gs>
                <a:gs pos="100000">
                  <a:schemeClr val="bg1">
                    <a:alpha val="0"/>
                  </a:schemeClr>
                </a:gs>
              </a:gsLst>
              <a:lin ang="10800000" scaled="1"/>
            </a:gra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flipH="1">
              <a:off x="304800" y="310738"/>
              <a:ext cx="8382000" cy="76200"/>
            </a:xfrm>
            <a:prstGeom prst="rect">
              <a:avLst/>
            </a:prstGeom>
            <a:gradFill>
              <a:gsLst>
                <a:gs pos="0">
                  <a:schemeClr val="accent5"/>
                </a:gs>
                <a:gs pos="65000">
                  <a:schemeClr val="bg1">
                    <a:alpha val="0"/>
                  </a:schemeClr>
                </a:gs>
                <a:gs pos="100000">
                  <a:schemeClr val="bg1">
                    <a:alpha val="0"/>
                  </a:schemeClr>
                </a:gs>
              </a:gsLst>
              <a:lin ang="10800000" scaled="1"/>
            </a:gra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p:cNvSpPr>
            <a:spLocks noGrp="1"/>
          </p:cNvSpPr>
          <p:nvPr>
            <p:ph type="title"/>
          </p:nvPr>
        </p:nvSpPr>
        <p:spPr>
          <a:xfrm>
            <a:off x="533400" y="457200"/>
            <a:ext cx="8077200" cy="1075426"/>
          </a:xfrm>
          <a:prstGeom prst="rect">
            <a:avLst/>
          </a:prstGeom>
        </p:spPr>
        <p:txBody>
          <a:bodyPr vert="horz" rtlCol="0" anchor="b" anchorCtr="0">
            <a:normAutofit/>
          </a:bodyPr>
          <a:lstStyle/>
          <a:p>
            <a:r>
              <a:rPr lang="en-US" smtClean="0"/>
              <a:t>Click to edit Master title style</a:t>
            </a:r>
            <a:endParaRPr lang="en-US"/>
          </a:p>
        </p:txBody>
      </p:sp>
      <p:sp>
        <p:nvSpPr>
          <p:cNvPr id="3" name="Text Placeholder 2"/>
          <p:cNvSpPr>
            <a:spLocks noGrp="1"/>
          </p:cNvSpPr>
          <p:nvPr>
            <p:ph type="body" idx="1"/>
          </p:nvPr>
        </p:nvSpPr>
        <p:spPr>
          <a:xfrm>
            <a:off x="533400" y="1600203"/>
            <a:ext cx="8077200" cy="4412411"/>
          </a:xfrm>
          <a:prstGeom prst="rect">
            <a:avLst/>
          </a:prstGeom>
        </p:spPr>
        <p:txBody>
          <a:bodyPr vert="horz"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33400" y="6104626"/>
            <a:ext cx="2133600" cy="365125"/>
          </a:xfrm>
          <a:prstGeom prst="rect">
            <a:avLst/>
          </a:prstGeom>
        </p:spPr>
        <p:txBody>
          <a:bodyPr vert="horz" rtlCol="0" anchor="ctr"/>
          <a:lstStyle>
            <a:lvl1pPr algn="l">
              <a:defRPr sz="1000">
                <a:solidFill>
                  <a:schemeClr val="tx2"/>
                </a:solidFill>
                <a:latin typeface="+mj-lt"/>
              </a:defRPr>
            </a:lvl1pPr>
          </a:lstStyle>
          <a:p>
            <a:fld id="{B51EFC2E-847F-4CF8-8289-FAA88B334687}" type="datetimeFigureOut">
              <a:rPr lang="en-US" sz="1000" smtClean="0">
                <a:solidFill>
                  <a:schemeClr val="tx2"/>
                </a:solidFill>
                <a:latin typeface="+mj-lt"/>
              </a:rPr>
              <a:pPr/>
              <a:t>12/4/18</a:t>
            </a:fld>
            <a:endParaRPr lang="en-US" sz="1000">
              <a:solidFill>
                <a:schemeClr val="tx2"/>
              </a:solidFill>
              <a:latin typeface="+mj-lt"/>
            </a:endParaRPr>
          </a:p>
        </p:txBody>
      </p:sp>
      <p:sp>
        <p:nvSpPr>
          <p:cNvPr id="5" name="Footer Placeholder 4"/>
          <p:cNvSpPr>
            <a:spLocks noGrp="1"/>
          </p:cNvSpPr>
          <p:nvPr>
            <p:ph type="ftr" sz="quarter" idx="3"/>
          </p:nvPr>
        </p:nvSpPr>
        <p:spPr>
          <a:xfrm>
            <a:off x="3124200" y="6104626"/>
            <a:ext cx="2895600" cy="365125"/>
          </a:xfrm>
          <a:prstGeom prst="rect">
            <a:avLst/>
          </a:prstGeom>
        </p:spPr>
        <p:txBody>
          <a:bodyPr vert="horz" rtlCol="0" anchor="ctr"/>
          <a:lstStyle>
            <a:lvl1pPr algn="ctr">
              <a:defRPr sz="1000">
                <a:solidFill>
                  <a:schemeClr val="tx2"/>
                </a:solidFill>
                <a:latin typeface="+mj-lt"/>
              </a:defRPr>
            </a:lvl1pPr>
          </a:lstStyle>
          <a:p>
            <a:endParaRPr lang="en-US" sz="1000">
              <a:solidFill>
                <a:schemeClr val="tx2"/>
              </a:solidFill>
              <a:latin typeface="+mj-lt"/>
            </a:endParaRPr>
          </a:p>
        </p:txBody>
      </p:sp>
      <p:sp>
        <p:nvSpPr>
          <p:cNvPr id="6" name="Slide Number Placeholder 5"/>
          <p:cNvSpPr>
            <a:spLocks noGrp="1"/>
          </p:cNvSpPr>
          <p:nvPr>
            <p:ph type="sldNum" sz="quarter" idx="4"/>
          </p:nvPr>
        </p:nvSpPr>
        <p:spPr>
          <a:xfrm>
            <a:off x="6477000" y="6104626"/>
            <a:ext cx="2133600" cy="365125"/>
          </a:xfrm>
          <a:prstGeom prst="rect">
            <a:avLst/>
          </a:prstGeom>
        </p:spPr>
        <p:txBody>
          <a:bodyPr vert="horz" rtlCol="0" anchor="ctr"/>
          <a:lstStyle>
            <a:lvl1pPr algn="r">
              <a:defRPr sz="1000">
                <a:solidFill>
                  <a:schemeClr val="tx2"/>
                </a:solidFill>
                <a:latin typeface="+mj-lt"/>
              </a:defRPr>
            </a:lvl1pPr>
          </a:lstStyle>
          <a:p>
            <a:fld id="{53325215-7382-4C1B-86B1-E9DB9649FF55}" type="slidenum">
              <a:rPr lang="en-US" sz="1000" smtClean="0">
                <a:solidFill>
                  <a:schemeClr val="tx2"/>
                </a:solidFill>
                <a:latin typeface="+mj-lt"/>
              </a:rPr>
              <a:pPr/>
              <a:t>‹#›</a:t>
            </a:fld>
            <a:endParaRPr lang="en-US" sz="1000">
              <a:solidFill>
                <a:schemeClr val="tx2"/>
              </a:solidFill>
              <a:latin typeface="+mj-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sz="4000" kern="1200">
          <a:solidFill>
            <a:schemeClr val="tx2"/>
          </a:solidFill>
          <a:latin typeface="+mj-lt"/>
          <a:ea typeface="+mj-ea"/>
          <a:cs typeface="+mj-cs"/>
        </a:defRPr>
      </a:lvl1pPr>
    </p:titleStyle>
    <p:bodyStyle>
      <a:lvl1pPr marL="342900" indent="-342900" algn="l" rtl="0" eaLnBrk="1" latinLnBrk="0" hangingPunct="1">
        <a:spcBef>
          <a:spcPct val="20000"/>
        </a:spcBef>
        <a:buFont typeface="Arial"/>
        <a:buChar char="•"/>
        <a:defRPr sz="2800" kern="1200">
          <a:solidFill>
            <a:schemeClr val="tx2"/>
          </a:solidFill>
          <a:latin typeface="+mn-lt"/>
          <a:ea typeface="+mn-ea"/>
          <a:cs typeface="+mn-cs"/>
        </a:defRPr>
      </a:lvl1pPr>
      <a:lvl2pPr marL="742950" indent="-285750" algn="l" rtl="0" eaLnBrk="1" latinLnBrk="0" hangingPunct="1">
        <a:spcBef>
          <a:spcPct val="20000"/>
        </a:spcBef>
        <a:buFont typeface="Arial"/>
        <a:buChar char="–"/>
        <a:defRPr sz="2400" kern="1200">
          <a:solidFill>
            <a:schemeClr val="tx2"/>
          </a:solidFill>
          <a:latin typeface="+mn-lt"/>
          <a:ea typeface="+mn-ea"/>
          <a:cs typeface="+mn-cs"/>
        </a:defRPr>
      </a:lvl2pPr>
      <a:lvl3pPr marL="1143000" indent="-228600" algn="l" rtl="0" eaLnBrk="1" latinLnBrk="0" hangingPunct="1">
        <a:spcBef>
          <a:spcPct val="20000"/>
        </a:spcBef>
        <a:buFont typeface="Arial"/>
        <a:buChar char="•"/>
        <a:defRPr sz="2000" kern="1200">
          <a:solidFill>
            <a:schemeClr val="tx2"/>
          </a:solidFill>
          <a:latin typeface="+mn-lt"/>
          <a:ea typeface="+mn-ea"/>
          <a:cs typeface="+mn-cs"/>
        </a:defRPr>
      </a:lvl3pPr>
      <a:lvl4pPr marL="1600200" indent="-228600" algn="l" rtl="0" eaLnBrk="1" latinLnBrk="0" hangingPunct="1">
        <a:spcBef>
          <a:spcPct val="20000"/>
        </a:spcBef>
        <a:buFont typeface="Arial"/>
        <a:buChar char="–"/>
        <a:defRPr sz="1800" kern="1200">
          <a:solidFill>
            <a:schemeClr val="tx2"/>
          </a:solidFill>
          <a:latin typeface="+mn-lt"/>
          <a:ea typeface="+mn-ea"/>
          <a:cs typeface="+mn-cs"/>
        </a:defRPr>
      </a:lvl4pPr>
      <a:lvl5pPr marL="2057400" indent="-228600" algn="l" rtl="0" eaLnBrk="1" latinLnBrk="0" hangingPunct="1">
        <a:spcBef>
          <a:spcPct val="20000"/>
        </a:spcBef>
        <a:buFont typeface="Arial"/>
        <a:buChar char="»"/>
        <a:defRPr sz="1800" kern="1200">
          <a:solidFill>
            <a:schemeClr val="tx2"/>
          </a:solidFill>
          <a:latin typeface="+mn-lt"/>
          <a:ea typeface="+mn-ea"/>
          <a:cs typeface="+mn-cs"/>
        </a:defRPr>
      </a:lvl5pPr>
      <a:lvl6pPr marL="2514600" indent="-228600" algn="l"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sz="20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608076" y="2438400"/>
            <a:ext cx="8535924" cy="2292515"/>
          </a:xfrm>
        </p:spPr>
        <p:txBody>
          <a:bodyPr>
            <a:normAutofit/>
          </a:bodyPr>
          <a:lstStyle/>
          <a:p>
            <a:r>
              <a:rPr lang="en-US" sz="4000" b="1" dirty="0"/>
              <a:t>Spam mail classification using Natural Language Processing</a:t>
            </a:r>
            <a:endParaRPr lang="en-US" sz="4000" dirty="0"/>
          </a:p>
        </p:txBody>
      </p:sp>
      <p:sp>
        <p:nvSpPr>
          <p:cNvPr id="5" name="Rectangle 4"/>
          <p:cNvSpPr>
            <a:spLocks noGrp="1"/>
          </p:cNvSpPr>
          <p:nvPr>
            <p:ph type="subTitle" idx="1"/>
          </p:nvPr>
        </p:nvSpPr>
        <p:spPr/>
        <p:txBody>
          <a:bodyPr/>
          <a:lstStyle/>
          <a:p>
            <a:pPr algn="r"/>
            <a:r>
              <a:rPr lang="en-US" altLang="zh-CN" dirty="0" smtClean="0"/>
              <a:t>Hao</a:t>
            </a:r>
            <a:r>
              <a:rPr lang="zh-CN" altLang="en-US" dirty="0" smtClean="0"/>
              <a:t> </a:t>
            </a:r>
            <a:r>
              <a:rPr lang="en-US" altLang="zh-CN" dirty="0" err="1" smtClean="0"/>
              <a:t>zhou</a:t>
            </a:r>
            <a:r>
              <a:rPr lang="en-US" altLang="zh-CN" dirty="0" smtClean="0"/>
              <a:t>(001832050)</a:t>
            </a:r>
          </a:p>
          <a:p>
            <a:pPr algn="r"/>
            <a:r>
              <a:rPr lang="en-US" altLang="zh-CN" dirty="0" err="1" smtClean="0"/>
              <a:t>Huahui</a:t>
            </a:r>
            <a:r>
              <a:rPr lang="zh-CN" altLang="en-US" dirty="0" smtClean="0"/>
              <a:t> </a:t>
            </a:r>
            <a:r>
              <a:rPr lang="en-US" altLang="zh-CN" dirty="0" smtClean="0"/>
              <a:t>Chao(001817189)</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Compare</a:t>
            </a:r>
            <a:r>
              <a:rPr lang="zh-CN" altLang="en-US" dirty="0"/>
              <a:t> </a:t>
            </a:r>
            <a:r>
              <a:rPr lang="en-US" altLang="zh-CN" dirty="0"/>
              <a:t>between</a:t>
            </a:r>
            <a:r>
              <a:rPr lang="zh-CN" altLang="en-US" dirty="0"/>
              <a:t> </a:t>
            </a:r>
            <a:r>
              <a:rPr lang="en-US" altLang="zh-CN" dirty="0"/>
              <a:t>Stem</a:t>
            </a:r>
            <a:r>
              <a:rPr lang="zh-CN" altLang="en-US" dirty="0"/>
              <a:t> </a:t>
            </a:r>
            <a:r>
              <a:rPr lang="en-US" altLang="zh-CN" dirty="0"/>
              <a:t>and</a:t>
            </a:r>
            <a:r>
              <a:rPr lang="zh-CN" altLang="en-US" dirty="0"/>
              <a:t> </a:t>
            </a:r>
            <a:r>
              <a:rPr lang="en-US" altLang="zh-CN" dirty="0"/>
              <a:t>Lemmatization</a:t>
            </a:r>
            <a:endParaRPr lang="en-US" dirty="0"/>
          </a:p>
        </p:txBody>
      </p:sp>
      <p:pic>
        <p:nvPicPr>
          <p:cNvPr id="4" name="Content Placeholder 3"/>
          <p:cNvPicPr>
            <a:picLocks noGrp="1" noChangeAspect="1"/>
          </p:cNvPicPr>
          <p:nvPr>
            <p:ph idx="1"/>
          </p:nvPr>
        </p:nvPicPr>
        <p:blipFill>
          <a:blip r:embed="rId2"/>
          <a:stretch>
            <a:fillRect/>
          </a:stretch>
        </p:blipFill>
        <p:spPr>
          <a:xfrm>
            <a:off x="635299" y="1600200"/>
            <a:ext cx="7873402" cy="4411663"/>
          </a:xfrm>
          <a:prstGeom prst="rect">
            <a:avLst/>
          </a:prstGeom>
        </p:spPr>
      </p:pic>
    </p:spTree>
    <p:extLst>
      <p:ext uri="{BB962C8B-B14F-4D97-AF65-F5344CB8AC3E}">
        <p14:creationId xmlns:p14="http://schemas.microsoft.com/office/powerpoint/2010/main" val="1554061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533400" y="457200"/>
            <a:ext cx="8077200" cy="1074738"/>
          </a:xfrm>
        </p:spPr>
        <p:txBody>
          <a:bodyPr>
            <a:normAutofit fontScale="90000"/>
          </a:bodyPr>
          <a:lstStyle/>
          <a:p>
            <a:r>
              <a:rPr lang="en-US" altLang="zh-CN" dirty="0" smtClean="0"/>
              <a:t>Compare</a:t>
            </a:r>
            <a:r>
              <a:rPr lang="zh-CN" altLang="en-US" dirty="0" smtClean="0"/>
              <a:t> </a:t>
            </a:r>
            <a:r>
              <a:rPr lang="en-US" altLang="zh-CN" dirty="0" smtClean="0"/>
              <a:t>between</a:t>
            </a:r>
            <a:r>
              <a:rPr lang="zh-CN" altLang="en-US" dirty="0" smtClean="0"/>
              <a:t> </a:t>
            </a:r>
            <a:r>
              <a:rPr lang="en-US" altLang="zh-CN" dirty="0" smtClean="0"/>
              <a:t>Stem</a:t>
            </a:r>
            <a:r>
              <a:rPr lang="zh-CN" altLang="en-US" dirty="0" smtClean="0"/>
              <a:t> </a:t>
            </a:r>
            <a:r>
              <a:rPr lang="en-US" altLang="zh-CN" dirty="0" smtClean="0"/>
              <a:t>and</a:t>
            </a:r>
            <a:r>
              <a:rPr lang="zh-CN" altLang="en-US" dirty="0" smtClean="0"/>
              <a:t> </a:t>
            </a:r>
            <a:r>
              <a:rPr lang="en-US" altLang="zh-CN" dirty="0" smtClean="0"/>
              <a:t>Lemmatization</a:t>
            </a:r>
            <a:endParaRPr lang="en-US" dirty="0"/>
          </a:p>
        </p:txBody>
      </p:sp>
      <p:pic>
        <p:nvPicPr>
          <p:cNvPr id="2" name="Content Placeholder 1"/>
          <p:cNvPicPr>
            <a:picLocks noGrp="1" noChangeAspect="1"/>
          </p:cNvPicPr>
          <p:nvPr>
            <p:ph idx="1"/>
          </p:nvPr>
        </p:nvPicPr>
        <p:blipFill>
          <a:blip r:embed="rId3"/>
          <a:stretch>
            <a:fillRect/>
          </a:stretch>
        </p:blipFill>
        <p:spPr>
          <a:xfrm>
            <a:off x="2000055" y="1600200"/>
            <a:ext cx="5143889" cy="441166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normAutofit fontScale="90000"/>
          </a:bodyPr>
          <a:lstStyle/>
          <a:p>
            <a:r>
              <a:rPr lang="en-US" altLang="en-US" dirty="0">
                <a:solidFill>
                  <a:schemeClr val="tx1"/>
                </a:solidFill>
                <a:latin typeface="Bookman Old Style" charset="0"/>
                <a:ea typeface="Bookman Old Style" charset="0"/>
                <a:cs typeface="Bookman Old Style" charset="0"/>
              </a:rPr>
              <a:t>Compare between stemming and lemmatization</a:t>
            </a:r>
            <a:endParaRPr lang="en-US" dirty="0">
              <a:latin typeface="Bookman Old Style" charset="0"/>
              <a:ea typeface="Bookman Old Style" charset="0"/>
              <a:cs typeface="Bookman Old Style" charset="0"/>
            </a:endParaRPr>
          </a:p>
        </p:txBody>
      </p:sp>
      <p:sp>
        <p:nvSpPr>
          <p:cNvPr id="3" name="Rectangle 2"/>
          <p:cNvSpPr>
            <a:spLocks noGrp="1"/>
          </p:cNvSpPr>
          <p:nvPr>
            <p:ph idx="1"/>
          </p:nvPr>
        </p:nvSpPr>
        <p:spPr>
          <a:xfrm>
            <a:off x="533400" y="1600200"/>
            <a:ext cx="8077200" cy="4411663"/>
          </a:xfrm>
        </p:spPr>
        <p:txBody>
          <a:bodyPr/>
          <a:lstStyle/>
          <a:p>
            <a:r>
              <a:rPr lang="en-US" dirty="0"/>
              <a:t>Lemmatization is different from Stemming, it changes the words properly in the form of their root word belongs to the language. Stem might not be an actual word, but lemmatization is an actual word. Stemming follows an algorithm to perform words faster. However, lemmatization produce a word slower than stemming, it need to define a set of words in correct form.</a:t>
            </a:r>
          </a:p>
        </p:txBody>
      </p:sp>
    </p:spTree>
    <p:extLst>
      <p:ext uri="{BB962C8B-B14F-4D97-AF65-F5344CB8AC3E}">
        <p14:creationId xmlns:p14="http://schemas.microsoft.com/office/powerpoint/2010/main" val="1609617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Stop</a:t>
            </a:r>
            <a:r>
              <a:rPr lang="zh-CN" altLang="en-US" dirty="0" smtClean="0"/>
              <a:t> </a:t>
            </a:r>
            <a:r>
              <a:rPr lang="en-US" altLang="zh-CN" dirty="0" smtClean="0"/>
              <a:t>words</a:t>
            </a:r>
            <a:endParaRPr lang="en-US" dirty="0"/>
          </a:p>
        </p:txBody>
      </p:sp>
      <p:sp>
        <p:nvSpPr>
          <p:cNvPr id="3" name="Rectangle 2"/>
          <p:cNvSpPr>
            <a:spLocks noGrp="1"/>
          </p:cNvSpPr>
          <p:nvPr>
            <p:ph idx="1"/>
          </p:nvPr>
        </p:nvSpPr>
        <p:spPr>
          <a:xfrm>
            <a:off x="533400" y="1600200"/>
            <a:ext cx="8077200" cy="4411663"/>
          </a:xfrm>
        </p:spPr>
        <p:txBody>
          <a:bodyPr/>
          <a:lstStyle/>
          <a:p>
            <a:r>
              <a:rPr lang="en-US" dirty="0"/>
              <a:t>These words do not contain important significant meaning in search queries. We need to filter these words from search queries, because they will return a large amount of unnecessary information. In English words such as ‘the, be, are, as’ etc. </a:t>
            </a:r>
          </a:p>
          <a:p>
            <a:endParaRPr lang="en-US" dirty="0"/>
          </a:p>
        </p:txBody>
      </p:sp>
    </p:spTree>
    <p:extLst>
      <p:ext uri="{BB962C8B-B14F-4D97-AF65-F5344CB8AC3E}">
        <p14:creationId xmlns:p14="http://schemas.microsoft.com/office/powerpoint/2010/main" val="1239737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Language</a:t>
            </a:r>
            <a:r>
              <a:rPr lang="zh-CN" altLang="en-US" dirty="0" smtClean="0"/>
              <a:t> </a:t>
            </a:r>
            <a:r>
              <a:rPr lang="en-US" altLang="zh-CN" dirty="0" smtClean="0"/>
              <a:t>Model</a:t>
            </a:r>
            <a:endParaRPr lang="en-US" dirty="0"/>
          </a:p>
        </p:txBody>
      </p:sp>
      <p:sp>
        <p:nvSpPr>
          <p:cNvPr id="3" name="Rectangle 2"/>
          <p:cNvSpPr>
            <a:spLocks noGrp="1"/>
          </p:cNvSpPr>
          <p:nvPr>
            <p:ph idx="1"/>
          </p:nvPr>
        </p:nvSpPr>
        <p:spPr>
          <a:xfrm>
            <a:off x="533400" y="1600200"/>
            <a:ext cx="8077200" cy="4411663"/>
          </a:xfrm>
        </p:spPr>
        <p:txBody>
          <a:bodyPr/>
          <a:lstStyle/>
          <a:p>
            <a:r>
              <a:rPr lang="en-US" dirty="0"/>
              <a:t>1. Language prediction: Language Model – Bag of Words </a:t>
            </a:r>
            <a:r>
              <a:rPr lang="en-US" dirty="0" smtClean="0"/>
              <a:t>Approach</a:t>
            </a:r>
          </a:p>
          <a:p>
            <a:r>
              <a:rPr lang="en-US" altLang="zh-CN" dirty="0" smtClean="0"/>
              <a:t>2.</a:t>
            </a:r>
            <a:r>
              <a:rPr lang="en-US" dirty="0"/>
              <a:t> </a:t>
            </a:r>
            <a:r>
              <a:rPr lang="en-US" dirty="0" smtClean="0"/>
              <a:t>Attention </a:t>
            </a:r>
            <a:r>
              <a:rPr lang="en-US" dirty="0"/>
              <a:t>to each word’s neighbors: Language Model – N- Gram and NLM</a:t>
            </a:r>
          </a:p>
          <a:p>
            <a:endParaRPr lang="en-US" dirty="0"/>
          </a:p>
        </p:txBody>
      </p:sp>
    </p:spTree>
    <p:extLst>
      <p:ext uri="{BB962C8B-B14F-4D97-AF65-F5344CB8AC3E}">
        <p14:creationId xmlns:p14="http://schemas.microsoft.com/office/powerpoint/2010/main" val="6081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Language</a:t>
            </a:r>
            <a:r>
              <a:rPr lang="zh-CN" altLang="en-US" dirty="0" smtClean="0"/>
              <a:t> </a:t>
            </a:r>
            <a:r>
              <a:rPr lang="en-US" altLang="zh-CN" dirty="0" smtClean="0"/>
              <a:t>prediction</a:t>
            </a:r>
            <a:endParaRPr lang="en-US" dirty="0"/>
          </a:p>
        </p:txBody>
      </p:sp>
      <p:sp>
        <p:nvSpPr>
          <p:cNvPr id="3" name="Rectangle 2"/>
          <p:cNvSpPr>
            <a:spLocks noGrp="1"/>
          </p:cNvSpPr>
          <p:nvPr>
            <p:ph idx="1"/>
          </p:nvPr>
        </p:nvSpPr>
        <p:spPr>
          <a:xfrm>
            <a:off x="533400" y="1600200"/>
            <a:ext cx="8077200" cy="4411663"/>
          </a:xfrm>
        </p:spPr>
        <p:txBody>
          <a:bodyPr>
            <a:normAutofit fontScale="77500" lnSpcReduction="20000"/>
          </a:bodyPr>
          <a:lstStyle/>
          <a:p>
            <a:r>
              <a:rPr lang="en-US" dirty="0" smtClean="0"/>
              <a:t>1.1</a:t>
            </a:r>
            <a:r>
              <a:rPr lang="zh-CN" altLang="en-US" dirty="0" smtClean="0"/>
              <a:t>    </a:t>
            </a:r>
            <a:r>
              <a:rPr lang="en-US" dirty="0" smtClean="0"/>
              <a:t>We </a:t>
            </a:r>
            <a:r>
              <a:rPr lang="en-US" dirty="0"/>
              <a:t>can help computers make predictions about language by training a language model on a corpus. We build and use language models(probabilistic computer models of language) to figure out the possibility of letter, word, or phrase will be used. One of the most common language models is named bag of words. This model count of each word in this </a:t>
            </a:r>
            <a:r>
              <a:rPr lang="en-US" dirty="0" smtClean="0"/>
              <a:t>sentence.</a:t>
            </a:r>
          </a:p>
          <a:p>
            <a:r>
              <a:rPr lang="en-US" dirty="0" err="1" smtClean="0"/>
              <a:t>Eg</a:t>
            </a:r>
            <a:r>
              <a:rPr lang="en-US" dirty="0" smtClean="0"/>
              <a:t>. “ The material of the product is amazing.”</a:t>
            </a:r>
          </a:p>
          <a:p>
            <a:r>
              <a:rPr lang="en-US" dirty="0" smtClean="0"/>
              <a:t>After some preprocessing, bag of words would result in a mapping as below:</a:t>
            </a:r>
          </a:p>
          <a:p>
            <a:r>
              <a:rPr lang="en-US" dirty="0" smtClean="0"/>
              <a:t>{“the”: 2, “material”: 1, “of” : 1, “product” : 1, “is” : 1, “amazing” : 1}</a:t>
            </a:r>
          </a:p>
          <a:p>
            <a:r>
              <a:rPr lang="en-US" dirty="0" smtClean="0"/>
              <a:t>Despite of the different word order and sentence structure, Bag of words can be a great way for us to make prediction about text theme or sentiment.</a:t>
            </a:r>
          </a:p>
          <a:p>
            <a:endParaRPr lang="en-US" dirty="0"/>
          </a:p>
        </p:txBody>
      </p:sp>
    </p:spTree>
    <p:extLst>
      <p:ext uri="{BB962C8B-B14F-4D97-AF65-F5344CB8AC3E}">
        <p14:creationId xmlns:p14="http://schemas.microsoft.com/office/powerpoint/2010/main" val="3796681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ltLang="zh-CN" dirty="0" smtClean="0"/>
              <a:t>Count</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of</a:t>
            </a:r>
            <a:r>
              <a:rPr lang="zh-CN" altLang="en-US" dirty="0" smtClean="0"/>
              <a:t> </a:t>
            </a:r>
            <a:r>
              <a:rPr lang="en-US" altLang="zh-CN" dirty="0" smtClean="0"/>
              <a:t>all</a:t>
            </a:r>
            <a:r>
              <a:rPr lang="zh-CN" altLang="en-US" dirty="0" smtClean="0"/>
              <a:t> </a:t>
            </a:r>
            <a:r>
              <a:rPr lang="en-US" altLang="zh-CN" dirty="0" smtClean="0"/>
              <a:t>text</a:t>
            </a:r>
            <a:endParaRPr lang="en-US" dirty="0"/>
          </a:p>
        </p:txBody>
      </p:sp>
      <p:pic>
        <p:nvPicPr>
          <p:cNvPr id="4" name="Content Placeholder 3"/>
          <p:cNvPicPr>
            <a:picLocks noGrp="1" noChangeAspect="1"/>
          </p:cNvPicPr>
          <p:nvPr>
            <p:ph idx="1"/>
          </p:nvPr>
        </p:nvPicPr>
        <p:blipFill>
          <a:blip r:embed="rId3"/>
          <a:stretch>
            <a:fillRect/>
          </a:stretch>
        </p:blipFill>
        <p:spPr>
          <a:xfrm>
            <a:off x="533400" y="1992700"/>
            <a:ext cx="8077200" cy="4408100"/>
          </a:xfrm>
          <a:prstGeom prst="rect">
            <a:avLst/>
          </a:prstGeom>
        </p:spPr>
      </p:pic>
    </p:spTree>
    <p:extLst>
      <p:ext uri="{BB962C8B-B14F-4D97-AF65-F5344CB8AC3E}">
        <p14:creationId xmlns:p14="http://schemas.microsoft.com/office/powerpoint/2010/main" val="4527451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Language</a:t>
            </a:r>
            <a:r>
              <a:rPr lang="zh-CN" altLang="en-US" dirty="0" smtClean="0"/>
              <a:t> </a:t>
            </a:r>
            <a:r>
              <a:rPr lang="en-US" altLang="zh-CN" dirty="0" smtClean="0"/>
              <a:t>Model</a:t>
            </a:r>
            <a:endParaRPr lang="en-US" dirty="0"/>
          </a:p>
        </p:txBody>
      </p:sp>
      <p:sp>
        <p:nvSpPr>
          <p:cNvPr id="3" name="Rectangle 2"/>
          <p:cNvSpPr>
            <a:spLocks noGrp="1"/>
          </p:cNvSpPr>
          <p:nvPr>
            <p:ph idx="1"/>
          </p:nvPr>
        </p:nvSpPr>
        <p:spPr>
          <a:xfrm>
            <a:off x="533400" y="1600200"/>
            <a:ext cx="8077200" cy="4411663"/>
          </a:xfrm>
        </p:spPr>
        <p:txBody>
          <a:bodyPr>
            <a:normAutofit fontScale="85000" lnSpcReduction="10000"/>
          </a:bodyPr>
          <a:lstStyle/>
          <a:p>
            <a:r>
              <a:rPr lang="en-US" altLang="zh-CN" dirty="0" smtClean="0"/>
              <a:t>1.2</a:t>
            </a:r>
            <a:r>
              <a:rPr lang="zh-CN" altLang="en-US" dirty="0" smtClean="0"/>
              <a:t> </a:t>
            </a:r>
            <a:r>
              <a:rPr lang="en-US" dirty="0"/>
              <a:t>In the project, we will convert each message into a vector the </a:t>
            </a:r>
            <a:r>
              <a:rPr lang="en-US" dirty="0" err="1"/>
              <a:t>Scikit</a:t>
            </a:r>
            <a:r>
              <a:rPr lang="en-US" dirty="0"/>
              <a:t> </a:t>
            </a:r>
            <a:r>
              <a:rPr lang="en-US" dirty="0" err="1"/>
              <a:t>Learn’s</a:t>
            </a:r>
            <a:r>
              <a:rPr lang="en-US" dirty="0"/>
              <a:t> algorithm models can work with.</a:t>
            </a:r>
          </a:p>
          <a:p>
            <a:r>
              <a:rPr lang="en-US" dirty="0"/>
              <a:t>Bag of words model: </a:t>
            </a:r>
          </a:p>
          <a:p>
            <a:r>
              <a:rPr lang="en-US" dirty="0"/>
              <a:t>1).Count how many times does a word occur in each message.</a:t>
            </a:r>
          </a:p>
          <a:p>
            <a:r>
              <a:rPr lang="en-US" dirty="0"/>
              <a:t>2).Weight the counts, so that frequent tokens get lower weight.</a:t>
            </a:r>
          </a:p>
          <a:p>
            <a:r>
              <a:rPr lang="en-US" dirty="0"/>
              <a:t>3).Normalize the vectors to unit length, to abstract from original text length.</a:t>
            </a:r>
          </a:p>
          <a:p>
            <a:r>
              <a:rPr lang="en-US" dirty="0"/>
              <a:t>This model will convert a collection of text documents to a matrix of token counts. It will be surely for the </a:t>
            </a:r>
            <a:r>
              <a:rPr lang="en-US" dirty="0" err="1"/>
              <a:t>scikit</a:t>
            </a:r>
            <a:r>
              <a:rPr lang="en-US" dirty="0"/>
              <a:t> learn to output a sparse matrix.</a:t>
            </a:r>
          </a:p>
          <a:p>
            <a:endParaRPr lang="en-US" dirty="0"/>
          </a:p>
          <a:p>
            <a:endParaRPr lang="en-US" dirty="0"/>
          </a:p>
        </p:txBody>
      </p:sp>
    </p:spTree>
    <p:extLst>
      <p:ext uri="{BB962C8B-B14F-4D97-AF65-F5344CB8AC3E}">
        <p14:creationId xmlns:p14="http://schemas.microsoft.com/office/powerpoint/2010/main" val="2036560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Language</a:t>
            </a:r>
            <a:r>
              <a:rPr lang="zh-CN" altLang="en-US" dirty="0" smtClean="0"/>
              <a:t> </a:t>
            </a:r>
            <a:r>
              <a:rPr lang="en-US" altLang="zh-CN" dirty="0" smtClean="0"/>
              <a:t>Model</a:t>
            </a:r>
            <a:endParaRPr lang="en-US" dirty="0"/>
          </a:p>
        </p:txBody>
      </p:sp>
      <p:sp>
        <p:nvSpPr>
          <p:cNvPr id="3" name="Rectangle 2"/>
          <p:cNvSpPr>
            <a:spLocks noGrp="1"/>
          </p:cNvSpPr>
          <p:nvPr>
            <p:ph idx="1"/>
          </p:nvPr>
        </p:nvSpPr>
        <p:spPr>
          <a:xfrm>
            <a:off x="533400" y="1600200"/>
            <a:ext cx="8077200" cy="4411663"/>
          </a:xfrm>
        </p:spPr>
        <p:txBody>
          <a:bodyPr/>
          <a:lstStyle/>
          <a:p>
            <a:endParaRPr lang="en-US" dirty="0"/>
          </a:p>
        </p:txBody>
      </p:sp>
      <p:pic>
        <p:nvPicPr>
          <p:cNvPr id="4" name="Picture 3"/>
          <p:cNvPicPr/>
          <p:nvPr/>
        </p:nvPicPr>
        <p:blipFill>
          <a:blip r:embed="rId3"/>
          <a:stretch>
            <a:fillRect/>
          </a:stretch>
        </p:blipFill>
        <p:spPr>
          <a:xfrm>
            <a:off x="838200" y="1676400"/>
            <a:ext cx="7239000" cy="41148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ltLang="zh-CN" dirty="0" smtClean="0"/>
              <a:t>Transfer</a:t>
            </a:r>
            <a:r>
              <a:rPr lang="zh-CN" altLang="en-US" dirty="0" smtClean="0"/>
              <a:t> </a:t>
            </a:r>
            <a:r>
              <a:rPr lang="en-US" altLang="zh-CN" dirty="0" smtClean="0"/>
              <a:t>to</a:t>
            </a:r>
            <a:r>
              <a:rPr lang="zh-CN" altLang="en-US" dirty="0" smtClean="0"/>
              <a:t> </a:t>
            </a:r>
            <a:r>
              <a:rPr lang="en-US" altLang="zh-CN" dirty="0" smtClean="0"/>
              <a:t>vector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4337" y="1600200"/>
            <a:ext cx="7495325" cy="4411663"/>
          </a:xfrm>
        </p:spPr>
      </p:pic>
    </p:spTree>
    <p:extLst>
      <p:ext uri="{BB962C8B-B14F-4D97-AF65-F5344CB8AC3E}">
        <p14:creationId xmlns:p14="http://schemas.microsoft.com/office/powerpoint/2010/main" val="1854130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557213" y="533400"/>
            <a:ext cx="8153400" cy="1371600"/>
          </a:xfrm>
        </p:spPr>
        <p:txBody>
          <a:bodyPr/>
          <a:lstStyle/>
          <a:p>
            <a:r>
              <a:rPr lang="en-US" dirty="0" smtClean="0"/>
              <a:t>Introduction</a:t>
            </a:r>
            <a:endParaRPr lang="en-US" dirty="0"/>
          </a:p>
        </p:txBody>
      </p:sp>
      <p:sp>
        <p:nvSpPr>
          <p:cNvPr id="5" name="Rectangle 4"/>
          <p:cNvSpPr>
            <a:spLocks noGrp="1"/>
          </p:cNvSpPr>
          <p:nvPr>
            <p:ph type="body" idx="1"/>
          </p:nvPr>
        </p:nvSpPr>
        <p:spPr>
          <a:xfrm>
            <a:off x="557213" y="1981201"/>
            <a:ext cx="8129587" cy="4362450"/>
          </a:xfrm>
        </p:spPr>
        <p:txBody>
          <a:bodyPr>
            <a:noAutofit/>
          </a:bodyPr>
          <a:lstStyle/>
          <a:p>
            <a:pPr algn="just"/>
            <a:r>
              <a:rPr lang="en-US" dirty="0"/>
              <a:t>        With the use of computer and the internet become essential to the world, the machine can also start to understand Human language, and when Artificial Intelligence and machine learning comes in our life, we start to think about the detection of different language of humans, that’s where Natural Language Processing comes in, The history of NLP dates back to the seventeenth century, when philosophers such as Leibniz and Descartes put forward proposals for codes which would relate words between languages. But all those ones remained theoretical [2]. And now the NLP becomes a power area can help people in many ways like spellcheck and autocorrect, auto-generated video captions, virtual assistants like Amazon’s Alexa, email’s suggested replies and your phone’s text prediction. This project report illustrates how the technology in Natural Language Processing work in a real-world problem: spam mail classification.  Using some important ways of the text preprocessing technology like Noise removal, Tokenization, Normalization all make the text we want more related to the mail theme as to classify its attribute. We want to use different machine learning algorithm and different preprocessing technology to research how the different choice of these issues effect the robust of the model.</a:t>
            </a:r>
          </a:p>
          <a:p>
            <a:pPr algn="just"/>
            <a:endParaRPr lang="en-U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normAutofit fontScale="90000"/>
          </a:bodyPr>
          <a:lstStyle/>
          <a:p>
            <a:r>
              <a:rPr lang="en-US" altLang="zh-CN" dirty="0" smtClean="0"/>
              <a:t>1.3</a:t>
            </a:r>
            <a:r>
              <a:rPr lang="zh-CN" altLang="en-US" dirty="0" smtClean="0"/>
              <a:t> </a:t>
            </a:r>
            <a:r>
              <a:rPr lang="en-US" altLang="zh-CN" dirty="0" smtClean="0"/>
              <a:t>Addressing</a:t>
            </a:r>
            <a:r>
              <a:rPr lang="zh-CN" altLang="en-US" dirty="0" smtClean="0"/>
              <a:t> </a:t>
            </a:r>
            <a:r>
              <a:rPr lang="en-US" altLang="zh-CN" dirty="0" smtClean="0"/>
              <a:t>text</a:t>
            </a:r>
            <a:r>
              <a:rPr lang="zh-CN" altLang="en-US" dirty="0" smtClean="0"/>
              <a:t> </a:t>
            </a:r>
            <a:r>
              <a:rPr lang="en-US" altLang="zh-CN" dirty="0" smtClean="0"/>
              <a:t>similarity</a:t>
            </a:r>
            <a:r>
              <a:rPr lang="zh-CN" altLang="en-US" dirty="0" smtClean="0"/>
              <a:t> </a:t>
            </a:r>
            <a:r>
              <a:rPr lang="en-US" altLang="zh-CN" dirty="0" smtClean="0"/>
              <a:t>and</a:t>
            </a:r>
            <a:r>
              <a:rPr lang="zh-CN" altLang="en-US" dirty="0" smtClean="0"/>
              <a:t> </a:t>
            </a:r>
            <a:r>
              <a:rPr lang="en-US" altLang="zh-CN" dirty="0" smtClean="0"/>
              <a:t>spelling</a:t>
            </a:r>
            <a:r>
              <a:rPr lang="zh-CN" altLang="en-US" dirty="0" smtClean="0"/>
              <a:t> </a:t>
            </a:r>
            <a:r>
              <a:rPr lang="en-US" altLang="zh-CN" dirty="0" smtClean="0"/>
              <a:t>correction</a:t>
            </a:r>
            <a:endParaRPr lang="en-US" dirty="0"/>
          </a:p>
        </p:txBody>
      </p:sp>
      <p:sp>
        <p:nvSpPr>
          <p:cNvPr id="3" name="Rectangle 2"/>
          <p:cNvSpPr>
            <a:spLocks noGrp="1"/>
          </p:cNvSpPr>
          <p:nvPr>
            <p:ph idx="1"/>
          </p:nvPr>
        </p:nvSpPr>
        <p:spPr>
          <a:xfrm>
            <a:off x="533400" y="1600200"/>
            <a:ext cx="8077200" cy="4411663"/>
          </a:xfrm>
        </p:spPr>
        <p:txBody>
          <a:bodyPr>
            <a:normAutofit fontScale="92500" lnSpcReduction="10000"/>
          </a:bodyPr>
          <a:lstStyle/>
          <a:p>
            <a:r>
              <a:rPr lang="en-US" dirty="0"/>
              <a:t>To solving the problem of text similarity and spelling correction, we will consider about the </a:t>
            </a:r>
            <a:r>
              <a:rPr lang="en-US" dirty="0" err="1"/>
              <a:t>Levenshtein</a:t>
            </a:r>
            <a:r>
              <a:rPr lang="en-US" dirty="0"/>
              <a:t> distance or minimal edit distance between two words. This method is calculation the number of insertions, deletions, and substitutions between two words. Spelling correction need consider key distance on keyboard and technology of phonetic similarity.</a:t>
            </a:r>
          </a:p>
          <a:p>
            <a:r>
              <a:rPr lang="en-US" dirty="0" err="1" smtClean="0"/>
              <a:t>Eg</a:t>
            </a:r>
            <a:r>
              <a:rPr lang="en-US" altLang="zh-CN" dirty="0"/>
              <a:t>:</a:t>
            </a:r>
            <a:endParaRPr lang="en-US" dirty="0"/>
          </a:p>
          <a:p>
            <a:r>
              <a:rPr lang="en-US" dirty="0"/>
              <a:t>“amusing” &amp; “amazing”, when “amusing” turn to “amazing”, it need “u </a:t>
            </a:r>
            <a:r>
              <a:rPr lang="zh-CN" altLang="en-US" dirty="0"/>
              <a:t>→</a:t>
            </a:r>
            <a:r>
              <a:rPr lang="en-US" dirty="0"/>
              <a:t> a, s </a:t>
            </a:r>
            <a:r>
              <a:rPr lang="zh-CN" altLang="en-US" dirty="0"/>
              <a:t>→ </a:t>
            </a:r>
            <a:r>
              <a:rPr lang="en-US" dirty="0"/>
              <a:t>z”</a:t>
            </a:r>
            <a:r>
              <a:rPr lang="zh-CN" altLang="en-US" dirty="0"/>
              <a:t>，</a:t>
            </a:r>
            <a:r>
              <a:rPr lang="en-US" dirty="0"/>
              <a:t>two times substitution, so the </a:t>
            </a:r>
            <a:r>
              <a:rPr lang="en-US" dirty="0" err="1"/>
              <a:t>Levenshtein</a:t>
            </a:r>
            <a:r>
              <a:rPr lang="en-US" dirty="0"/>
              <a:t> distance would be 2. </a:t>
            </a:r>
          </a:p>
        </p:txBody>
      </p:sp>
    </p:spTree>
    <p:extLst>
      <p:ext uri="{BB962C8B-B14F-4D97-AF65-F5344CB8AC3E}">
        <p14:creationId xmlns:p14="http://schemas.microsoft.com/office/powerpoint/2010/main" val="11085889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normAutofit fontScale="90000"/>
          </a:bodyPr>
          <a:lstStyle/>
          <a:p>
            <a:r>
              <a:rPr lang="en-US" altLang="zh-CN" dirty="0" smtClean="0"/>
              <a:t>2.</a:t>
            </a:r>
            <a:r>
              <a:rPr lang="zh-CN" altLang="en-US" dirty="0" smtClean="0"/>
              <a:t> </a:t>
            </a:r>
            <a:r>
              <a:rPr lang="en-US" altLang="zh-CN" dirty="0" smtClean="0"/>
              <a:t>Language</a:t>
            </a:r>
            <a:r>
              <a:rPr lang="zh-CN" altLang="en-US" dirty="0" smtClean="0"/>
              <a:t> </a:t>
            </a:r>
            <a:r>
              <a:rPr lang="en-US" altLang="zh-CN" dirty="0" smtClean="0"/>
              <a:t>Model</a:t>
            </a:r>
            <a:r>
              <a:rPr lang="zh-CN" altLang="en-US" dirty="0" smtClean="0"/>
              <a:t> </a:t>
            </a:r>
            <a:r>
              <a:rPr lang="mr-IN" altLang="zh-CN" dirty="0" smtClean="0"/>
              <a:t>–</a:t>
            </a:r>
            <a:r>
              <a:rPr lang="en-US" altLang="zh-CN" dirty="0" smtClean="0"/>
              <a:t>N-Gram</a:t>
            </a:r>
            <a:r>
              <a:rPr lang="zh-CN" altLang="en-US" dirty="0" smtClean="0"/>
              <a:t> </a:t>
            </a:r>
            <a:r>
              <a:rPr lang="en-US" altLang="zh-CN" dirty="0" smtClean="0"/>
              <a:t>and</a:t>
            </a:r>
            <a:r>
              <a:rPr lang="zh-CN" altLang="en-US" dirty="0" smtClean="0"/>
              <a:t> </a:t>
            </a:r>
            <a:r>
              <a:rPr lang="en-US" altLang="zh-CN" dirty="0" smtClean="0"/>
              <a:t>NLM</a:t>
            </a:r>
            <a:endParaRPr lang="en-US" dirty="0"/>
          </a:p>
        </p:txBody>
      </p:sp>
      <p:sp>
        <p:nvSpPr>
          <p:cNvPr id="3" name="Rectangle 2"/>
          <p:cNvSpPr>
            <a:spLocks noGrp="1"/>
          </p:cNvSpPr>
          <p:nvPr>
            <p:ph idx="1"/>
          </p:nvPr>
        </p:nvSpPr>
        <p:spPr>
          <a:xfrm>
            <a:off x="533400" y="1600200"/>
            <a:ext cx="8077200" cy="4411663"/>
          </a:xfrm>
        </p:spPr>
        <p:txBody>
          <a:bodyPr>
            <a:normAutofit fontScale="92500" lnSpcReduction="10000"/>
          </a:bodyPr>
          <a:lstStyle/>
          <a:p>
            <a:r>
              <a:rPr lang="en-US" dirty="0"/>
              <a:t>N-gram model considers a sequence of some number (n) units and calculates the probability of each unit in text. The larger n values can be impressive at language prediction.</a:t>
            </a:r>
          </a:p>
          <a:p>
            <a:r>
              <a:rPr lang="en-US" dirty="0" err="1"/>
              <a:t>Eg</a:t>
            </a:r>
            <a:r>
              <a:rPr lang="en-US" dirty="0"/>
              <a:t>. “This </a:t>
            </a:r>
            <a:r>
              <a:rPr lang="en-US" u="sng" dirty="0"/>
              <a:t>product is</a:t>
            </a:r>
            <a:r>
              <a:rPr lang="en-US" dirty="0"/>
              <a:t> amazing. This </a:t>
            </a:r>
            <a:r>
              <a:rPr lang="en-US" u="wavy" dirty="0"/>
              <a:t>product has</a:t>
            </a:r>
            <a:r>
              <a:rPr lang="en-US" dirty="0"/>
              <a:t> </a:t>
            </a:r>
            <a:r>
              <a:rPr lang="en-US" u="dbl" dirty="0"/>
              <a:t>good quality</a:t>
            </a:r>
            <a:r>
              <a:rPr lang="en-US" dirty="0"/>
              <a:t>. ”</a:t>
            </a:r>
          </a:p>
          <a:p>
            <a:r>
              <a:rPr lang="en-US" dirty="0"/>
              <a:t>The neighbors in these sentences count probability:</a:t>
            </a:r>
          </a:p>
          <a:p>
            <a:r>
              <a:rPr lang="en-US" dirty="0"/>
              <a:t>{(‘’,’this’) : 2, (‘</a:t>
            </a:r>
            <a:r>
              <a:rPr lang="en-US" dirty="0" err="1"/>
              <a:t>this’,’product</a:t>
            </a:r>
            <a:r>
              <a:rPr lang="en-US" dirty="0"/>
              <a:t>’) : 2, (‘</a:t>
            </a:r>
            <a:r>
              <a:rPr lang="en-US" dirty="0" err="1"/>
              <a:t>product’,’is</a:t>
            </a:r>
            <a:r>
              <a:rPr lang="en-US" dirty="0"/>
              <a:t>’) : 1, (‘</a:t>
            </a:r>
            <a:r>
              <a:rPr lang="en-US" dirty="0" err="1"/>
              <a:t>is’,’amazing</a:t>
            </a:r>
            <a:r>
              <a:rPr lang="en-US" dirty="0"/>
              <a:t>’) :1, (‘amazing’, ‘’) : 1, (‘</a:t>
            </a:r>
            <a:r>
              <a:rPr lang="en-US" dirty="0" err="1"/>
              <a:t>product’,’has</a:t>
            </a:r>
            <a:r>
              <a:rPr lang="en-US" dirty="0"/>
              <a:t>’) : 1, (‘</a:t>
            </a:r>
            <a:r>
              <a:rPr lang="en-US" dirty="0" err="1"/>
              <a:t>has’,’good</a:t>
            </a:r>
            <a:r>
              <a:rPr lang="en-US" dirty="0"/>
              <a:t>’) : 1, (‘</a:t>
            </a:r>
            <a:r>
              <a:rPr lang="en-US" dirty="0" err="1"/>
              <a:t>good’,’quality</a:t>
            </a:r>
            <a:r>
              <a:rPr lang="en-US" dirty="0"/>
              <a:t>’) : 1, (‘quality’,’’): 1}</a:t>
            </a:r>
          </a:p>
          <a:p>
            <a:endParaRPr lang="en-US" dirty="0"/>
          </a:p>
        </p:txBody>
      </p:sp>
    </p:spTree>
    <p:extLst>
      <p:ext uri="{BB962C8B-B14F-4D97-AF65-F5344CB8AC3E}">
        <p14:creationId xmlns:p14="http://schemas.microsoft.com/office/powerpoint/2010/main" val="4534590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ltLang="zh-CN" dirty="0" smtClean="0"/>
              <a:t>Topic</a:t>
            </a:r>
            <a:r>
              <a:rPr lang="zh-CN" altLang="en-US" dirty="0" smtClean="0"/>
              <a:t> </a:t>
            </a:r>
            <a:r>
              <a:rPr lang="en-US" altLang="zh-CN" dirty="0" smtClean="0"/>
              <a:t>Model</a:t>
            </a:r>
            <a:endParaRPr lang="en-US" dirty="0"/>
          </a:p>
        </p:txBody>
      </p:sp>
      <mc:AlternateContent xmlns:mc="http://schemas.openxmlformats.org/markup-compatibility/2006" xmlns:a14="http://schemas.microsoft.com/office/drawing/2010/main">
        <mc:Choice Requires="a14">
          <p:sp>
            <p:nvSpPr>
              <p:cNvPr id="3" name="Rectangle 2"/>
              <p:cNvSpPr>
                <a:spLocks noGrp="1"/>
              </p:cNvSpPr>
              <p:nvPr>
                <p:ph idx="1"/>
              </p:nvPr>
            </p:nvSpPr>
            <p:spPr/>
            <p:txBody>
              <a:bodyPr>
                <a:normAutofit fontScale="85000" lnSpcReduction="20000"/>
              </a:bodyPr>
              <a:lstStyle/>
              <a:p>
                <a:r>
                  <a:rPr lang="en-US" altLang="zh-CN" dirty="0" smtClean="0"/>
                  <a:t>1.</a:t>
                </a:r>
                <a:r>
                  <a:rPr lang="en-US" dirty="0"/>
                  <a:t> </a:t>
                </a:r>
                <a:r>
                  <a:rPr lang="en-US" dirty="0" smtClean="0"/>
                  <a:t>Term </a:t>
                </a:r>
                <a:r>
                  <a:rPr lang="en-US" dirty="0"/>
                  <a:t>frequency-inverse document frequency (</a:t>
                </a:r>
                <a:r>
                  <a:rPr lang="en-US" dirty="0" err="1"/>
                  <a:t>tf-idf</a:t>
                </a:r>
                <a:r>
                  <a:rPr lang="en-US" dirty="0"/>
                  <a:t>) </a:t>
                </a:r>
                <a:endParaRPr lang="en-US" dirty="0" smtClean="0"/>
              </a:p>
              <a:p>
                <a:r>
                  <a:rPr lang="zh-CN" altLang="en-US" dirty="0" smtClean="0"/>
                  <a:t>   </a:t>
                </a:r>
                <a:r>
                  <a:rPr lang="en-US" dirty="0" smtClean="0"/>
                  <a:t>1.1 </a:t>
                </a:r>
                <a:r>
                  <a:rPr lang="en-US" dirty="0"/>
                  <a:t>Term Frequency: importance of the term in that document  (</a:t>
                </a:r>
                <a14:m>
                  <m:oMath xmlns:m="http://schemas.openxmlformats.org/officeDocument/2006/math">
                    <m:sSub>
                      <m:sSubPr>
                        <m:ctrlPr>
                          <a:rPr lang="en-US" i="1">
                            <a:latin typeface="Cambria Math" charset="0"/>
                          </a:rPr>
                        </m:ctrlPr>
                      </m:sSubPr>
                      <m:e>
                        <m:r>
                          <a:rPr lang="en-US" i="1">
                            <a:latin typeface="Cambria Math" charset="0"/>
                          </a:rPr>
                          <m:t>𝑡𝑓</m:t>
                        </m:r>
                      </m:e>
                      <m:sub>
                        <m:r>
                          <a:rPr lang="en-US" i="1">
                            <a:latin typeface="Cambria Math" charset="0"/>
                          </a:rPr>
                          <m:t>𝑥</m:t>
                        </m:r>
                        <m:r>
                          <a:rPr lang="en-US" i="1">
                            <a:latin typeface="Cambria Math" charset="0"/>
                          </a:rPr>
                          <m:t>,</m:t>
                        </m:r>
                        <m:r>
                          <a:rPr lang="en-US" i="1">
                            <a:latin typeface="Cambria Math" charset="0"/>
                          </a:rPr>
                          <m:t>𝑦</m:t>
                        </m:r>
                      </m:sub>
                    </m:sSub>
                  </m:oMath>
                </a14:m>
                <a:r>
                  <a:rPr lang="en-US" dirty="0"/>
                  <a:t>)</a:t>
                </a:r>
              </a:p>
              <a:p>
                <a:r>
                  <a:rPr lang="zh-CN" altLang="en-US" dirty="0" smtClean="0"/>
                  <a:t>   </a:t>
                </a:r>
                <a:r>
                  <a:rPr lang="en-US" dirty="0" smtClean="0"/>
                  <a:t>1.2 </a:t>
                </a:r>
                <a:r>
                  <a:rPr lang="en-US" dirty="0"/>
                  <a:t>Inverse Document Frequency: important of the term in corpus  (</a:t>
                </a:r>
                <a14:m>
                  <m:oMath xmlns:m="http://schemas.openxmlformats.org/officeDocument/2006/math">
                    <m:func>
                      <m:funcPr>
                        <m:ctrlPr>
                          <a:rPr lang="en-US" i="1">
                            <a:latin typeface="Cambria Math" charset="0"/>
                          </a:rPr>
                        </m:ctrlPr>
                      </m:funcPr>
                      <m:fName>
                        <m:r>
                          <m:rPr>
                            <m:sty m:val="p"/>
                          </m:rPr>
                          <a:rPr lang="en-US">
                            <a:latin typeface="Cambria Math" charset="0"/>
                          </a:rPr>
                          <m:t>log</m:t>
                        </m:r>
                        <m:r>
                          <a:rPr lang="en-US">
                            <a:latin typeface="Cambria Math" charset="0"/>
                          </a:rPr>
                          <m:t>(</m:t>
                        </m:r>
                      </m:fName>
                      <m:e>
                        <m:f>
                          <m:fPr>
                            <m:ctrlPr>
                              <a:rPr lang="en-US" i="1">
                                <a:latin typeface="Cambria Math" charset="0"/>
                              </a:rPr>
                            </m:ctrlPr>
                          </m:fPr>
                          <m:num>
                            <m:r>
                              <a:rPr lang="en-US" i="1">
                                <a:latin typeface="Cambria Math" charset="0"/>
                              </a:rPr>
                              <m:t>𝑁</m:t>
                            </m:r>
                          </m:num>
                          <m:den>
                            <m:sSub>
                              <m:sSubPr>
                                <m:ctrlPr>
                                  <a:rPr lang="en-US" i="1">
                                    <a:latin typeface="Cambria Math" charset="0"/>
                                  </a:rPr>
                                </m:ctrlPr>
                              </m:sSubPr>
                              <m:e>
                                <m:r>
                                  <a:rPr lang="en-US" i="1">
                                    <a:latin typeface="Cambria Math" charset="0"/>
                                  </a:rPr>
                                  <m:t>𝑑𝑓</m:t>
                                </m:r>
                              </m:e>
                              <m:sub>
                                <m:r>
                                  <a:rPr lang="en-US" i="1">
                                    <a:latin typeface="Cambria Math" charset="0"/>
                                  </a:rPr>
                                  <m:t>𝑥</m:t>
                                </m:r>
                              </m:sub>
                            </m:sSub>
                          </m:den>
                        </m:f>
                      </m:e>
                    </m:func>
                    <m:r>
                      <a:rPr lang="en-US" i="1">
                        <a:latin typeface="Cambria Math" charset="0"/>
                      </a:rPr>
                      <m:t>)</m:t>
                    </m:r>
                  </m:oMath>
                </a14:m>
                <a:r>
                  <a:rPr lang="en-US" dirty="0"/>
                  <a:t>)</a:t>
                </a:r>
              </a:p>
              <a:p>
                <a:r>
                  <a:rPr lang="zh-CN" altLang="en-US" dirty="0" smtClean="0"/>
                  <a:t>   </a:t>
                </a:r>
                <a:r>
                  <a:rPr lang="en-US" dirty="0" smtClean="0"/>
                  <a:t>1.3 </a:t>
                </a:r>
                <a:r>
                  <a:rPr lang="en-US" dirty="0"/>
                  <a:t>In mathematical way, </a:t>
                </a:r>
                <a:r>
                  <a:rPr lang="en-US" dirty="0" err="1"/>
                  <a:t>tf-idf</a:t>
                </a:r>
                <a:r>
                  <a:rPr lang="en-US" dirty="0"/>
                  <a:t> is express as below:</a:t>
                </a:r>
              </a:p>
              <a:p>
                <a14:m>
                  <m:oMath xmlns:m="http://schemas.openxmlformats.org/officeDocument/2006/math">
                    <m:sSub>
                      <m:sSubPr>
                        <m:ctrlPr>
                          <a:rPr lang="en-US" i="1">
                            <a:latin typeface="Cambria Math" charset="0"/>
                          </a:rPr>
                        </m:ctrlPr>
                      </m:sSubPr>
                      <m:e>
                        <m:r>
                          <a:rPr lang="en-US" i="1">
                            <a:latin typeface="Cambria Math" charset="0"/>
                          </a:rPr>
                          <m:t>𝑊</m:t>
                        </m:r>
                      </m:e>
                      <m:sub>
                        <m:r>
                          <a:rPr lang="en-US" i="1">
                            <a:latin typeface="Cambria Math" charset="0"/>
                          </a:rPr>
                          <m:t>𝑥</m:t>
                        </m:r>
                        <m:r>
                          <a:rPr lang="en-US" i="1">
                            <a:latin typeface="Cambria Math" charset="0"/>
                          </a:rPr>
                          <m:t>,</m:t>
                        </m:r>
                        <m:r>
                          <a:rPr lang="en-US" i="1">
                            <a:latin typeface="Cambria Math" charset="0"/>
                          </a:rPr>
                          <m:t>𝑦</m:t>
                        </m:r>
                      </m:sub>
                    </m:sSub>
                    <m:r>
                      <a:rPr lang="en-US" i="1">
                        <a:latin typeface="Cambria Math" charset="0"/>
                      </a:rPr>
                      <m:t>=</m:t>
                    </m:r>
                    <m:sSub>
                      <m:sSubPr>
                        <m:ctrlPr>
                          <a:rPr lang="en-US" i="1">
                            <a:latin typeface="Cambria Math" charset="0"/>
                          </a:rPr>
                        </m:ctrlPr>
                      </m:sSubPr>
                      <m:e>
                        <m:r>
                          <a:rPr lang="en-US" i="1">
                            <a:latin typeface="Cambria Math" charset="0"/>
                          </a:rPr>
                          <m:t>𝑡𝑓</m:t>
                        </m:r>
                      </m:e>
                      <m:sub>
                        <m:r>
                          <a:rPr lang="en-US" i="1">
                            <a:latin typeface="Cambria Math" charset="0"/>
                          </a:rPr>
                          <m:t>𝑥</m:t>
                        </m:r>
                        <m:r>
                          <a:rPr lang="en-US" i="1">
                            <a:latin typeface="Cambria Math" charset="0"/>
                          </a:rPr>
                          <m:t>,</m:t>
                        </m:r>
                        <m:r>
                          <a:rPr lang="en-US" i="1">
                            <a:latin typeface="Cambria Math" charset="0"/>
                          </a:rPr>
                          <m:t>𝑦</m:t>
                        </m:r>
                      </m:sub>
                    </m:sSub>
                    <m:r>
                      <a:rPr lang="en-US" i="1">
                        <a:latin typeface="Cambria Math" charset="0"/>
                      </a:rPr>
                      <m:t>∗  </m:t>
                    </m:r>
                    <m:func>
                      <m:funcPr>
                        <m:ctrlPr>
                          <a:rPr lang="en-US" i="1">
                            <a:latin typeface="Cambria Math" charset="0"/>
                          </a:rPr>
                        </m:ctrlPr>
                      </m:funcPr>
                      <m:fName>
                        <m:r>
                          <m:rPr>
                            <m:sty m:val="p"/>
                          </m:rPr>
                          <a:rPr lang="en-US">
                            <a:latin typeface="Cambria Math" charset="0"/>
                          </a:rPr>
                          <m:t>log</m:t>
                        </m:r>
                        <m:r>
                          <a:rPr lang="en-US" i="1">
                            <a:latin typeface="Cambria Math" charset="0"/>
                          </a:rPr>
                          <m:t>⁡</m:t>
                        </m:r>
                        <m:r>
                          <a:rPr lang="en-US">
                            <a:latin typeface="Cambria Math" charset="0"/>
                          </a:rPr>
                          <m:t>(</m:t>
                        </m:r>
                      </m:fName>
                      <m:e>
                        <m:f>
                          <m:fPr>
                            <m:ctrlPr>
                              <a:rPr lang="en-US" i="1">
                                <a:latin typeface="Cambria Math" charset="0"/>
                              </a:rPr>
                            </m:ctrlPr>
                          </m:fPr>
                          <m:num>
                            <m:r>
                              <a:rPr lang="en-US" i="1">
                                <a:latin typeface="Cambria Math" charset="0"/>
                              </a:rPr>
                              <m:t>𝑁</m:t>
                            </m:r>
                          </m:num>
                          <m:den>
                            <m:sSub>
                              <m:sSubPr>
                                <m:ctrlPr>
                                  <a:rPr lang="en-US" i="1">
                                    <a:latin typeface="Cambria Math" charset="0"/>
                                  </a:rPr>
                                </m:ctrlPr>
                              </m:sSubPr>
                              <m:e>
                                <m:r>
                                  <a:rPr lang="en-US" i="1">
                                    <a:latin typeface="Cambria Math" charset="0"/>
                                  </a:rPr>
                                  <m:t>𝑑𝑓</m:t>
                                </m:r>
                              </m:e>
                              <m:sub>
                                <m:r>
                                  <a:rPr lang="en-US" i="1">
                                    <a:latin typeface="Cambria Math" charset="0"/>
                                  </a:rPr>
                                  <m:t>𝑥</m:t>
                                </m:r>
                              </m:sub>
                            </m:sSub>
                          </m:den>
                        </m:f>
                      </m:e>
                    </m:func>
                    <m:r>
                      <a:rPr lang="en-US" i="1">
                        <a:latin typeface="Cambria Math" charset="0"/>
                      </a:rPr>
                      <m:t>)</m:t>
                    </m:r>
                    <m:r>
                      <a:rPr lang="en-US" b="0" i="0" smtClean="0">
                        <a:latin typeface="Cambria Math" charset="0"/>
                      </a:rPr>
                      <m:t> </m:t>
                    </m:r>
                  </m:oMath>
                </a14:m>
                <a:endParaRPr lang="en-US" dirty="0" smtClean="0"/>
              </a:p>
              <a:p>
                <a:r>
                  <a:rPr lang="en-US" sz="2100" dirty="0"/>
                  <a:t>Term x within document y, </a:t>
                </a:r>
                <a14:m>
                  <m:oMath xmlns:m="http://schemas.openxmlformats.org/officeDocument/2006/math">
                    <m:sSub>
                      <m:sSubPr>
                        <m:ctrlPr>
                          <a:rPr lang="en-US" sz="2100" i="1">
                            <a:latin typeface="Cambria Math" charset="0"/>
                          </a:rPr>
                        </m:ctrlPr>
                      </m:sSubPr>
                      <m:e>
                        <m:r>
                          <a:rPr lang="en-US" sz="2100" i="1">
                            <a:latin typeface="Cambria Math" charset="0"/>
                          </a:rPr>
                          <m:t>𝑡𝑓</m:t>
                        </m:r>
                      </m:e>
                      <m:sub>
                        <m:r>
                          <a:rPr lang="en-US" sz="2100" i="1">
                            <a:latin typeface="Cambria Math" charset="0"/>
                          </a:rPr>
                          <m:t>𝑥</m:t>
                        </m:r>
                        <m:r>
                          <a:rPr lang="en-US" sz="2100" i="1">
                            <a:latin typeface="Cambria Math" charset="0"/>
                          </a:rPr>
                          <m:t>,</m:t>
                        </m:r>
                        <m:r>
                          <a:rPr lang="en-US" sz="2100" i="1">
                            <a:latin typeface="Cambria Math" charset="0"/>
                          </a:rPr>
                          <m:t>𝑦</m:t>
                        </m:r>
                      </m:sub>
                    </m:sSub>
                  </m:oMath>
                </a14:m>
                <a:r>
                  <a:rPr lang="en-US" sz="2100" dirty="0"/>
                  <a:t> = frequency of x in y,</a:t>
                </a:r>
                <a14:m>
                  <m:oMath xmlns:m="http://schemas.openxmlformats.org/officeDocument/2006/math">
                    <m:r>
                      <a:rPr lang="en-US" sz="2100" i="1">
                        <a:latin typeface="Cambria Math" charset="0"/>
                      </a:rPr>
                      <m:t> </m:t>
                    </m:r>
                    <m:sSub>
                      <m:sSubPr>
                        <m:ctrlPr>
                          <a:rPr lang="en-US" sz="2100" i="1">
                            <a:latin typeface="Cambria Math" charset="0"/>
                          </a:rPr>
                        </m:ctrlPr>
                      </m:sSubPr>
                      <m:e>
                        <m:r>
                          <a:rPr lang="en-US" sz="2100" i="1">
                            <a:latin typeface="Cambria Math" charset="0"/>
                          </a:rPr>
                          <m:t>𝑑𝑓</m:t>
                        </m:r>
                      </m:e>
                      <m:sub>
                        <m:r>
                          <a:rPr lang="en-US" sz="2100" i="1">
                            <a:latin typeface="Cambria Math" charset="0"/>
                          </a:rPr>
                          <m:t>𝑥</m:t>
                        </m:r>
                      </m:sub>
                    </m:sSub>
                  </m:oMath>
                </a14:m>
                <a:r>
                  <a:rPr lang="en-US" sz="2100" dirty="0"/>
                  <a:t> = number of documents containing x, N = total number of documents</a:t>
                </a:r>
              </a:p>
              <a:p>
                <a:endParaRPr lang="en-US" dirty="0"/>
              </a:p>
              <a:p>
                <a:r>
                  <a:rPr lang="en-US" altLang="zh-CN" dirty="0" smtClean="0"/>
                  <a:t>2.</a:t>
                </a:r>
                <a:r>
                  <a:rPr lang="zh-CN" altLang="en-US" dirty="0" smtClean="0"/>
                  <a:t> </a:t>
                </a:r>
                <a:r>
                  <a:rPr lang="en-US" dirty="0"/>
                  <a:t>Word2vec </a:t>
                </a:r>
                <a:endParaRPr lang="en-US" dirty="0" smtClean="0"/>
              </a:p>
            </p:txBody>
          </p:sp>
        </mc:Choice>
        <mc:Fallback xmlns="">
          <p:sp>
            <p:nvSpPr>
              <p:cNvPr id="3" name="Rectangle 2"/>
              <p:cNvSpPr>
                <a:spLocks noGrp="1" noRot="1" noChangeAspect="1" noMove="1" noResize="1" noEditPoints="1" noAdjustHandles="1" noChangeArrowheads="1" noChangeShapeType="1" noTextEdit="1"/>
              </p:cNvSpPr>
              <p:nvPr>
                <p:ph idx="1"/>
              </p:nvPr>
            </p:nvSpPr>
            <p:spPr>
              <a:blipFill rotWithShape="0">
                <a:blip r:embed="rId3"/>
                <a:stretch>
                  <a:fillRect l="-1057" t="-2766" r="-755"/>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1.Term frequency-inverse document frequency (</a:t>
            </a:r>
            <a:r>
              <a:rPr lang="en-US" dirty="0" err="1"/>
              <a:t>tf-idf</a:t>
            </a:r>
            <a:r>
              <a:rPr lang="en-US" dirty="0"/>
              <a:t>) </a:t>
            </a:r>
          </a:p>
        </p:txBody>
      </p:sp>
      <p:sp>
        <p:nvSpPr>
          <p:cNvPr id="3" name="Content Placeholder 2"/>
          <p:cNvSpPr>
            <a:spLocks noGrp="1"/>
          </p:cNvSpPr>
          <p:nvPr>
            <p:ph idx="1"/>
          </p:nvPr>
        </p:nvSpPr>
        <p:spPr/>
        <p:txBody>
          <a:bodyPr/>
          <a:lstStyle/>
          <a:p>
            <a:r>
              <a:rPr lang="en-US" dirty="0"/>
              <a:t>In the project, we found the answer of the question of ‘Why would you want to give more priority to less-used words?’, the reason is when we figure out a large amount of text, we found high probability in text are the words like “the”, “is”, “a”. If you want to determine your topic obviously, you need to use Python libraries genism and </a:t>
            </a:r>
            <a:r>
              <a:rPr lang="en-US" dirty="0" err="1"/>
              <a:t>sklearn</a:t>
            </a:r>
            <a:r>
              <a:rPr lang="en-US" dirty="0"/>
              <a:t> have modules to handle </a:t>
            </a:r>
            <a:r>
              <a:rPr lang="en-US" dirty="0" err="1"/>
              <a:t>tf-idf</a:t>
            </a:r>
            <a:r>
              <a:rPr lang="en-US" dirty="0"/>
              <a:t>.</a:t>
            </a:r>
          </a:p>
          <a:p>
            <a:endParaRPr lang="en-US" dirty="0"/>
          </a:p>
        </p:txBody>
      </p:sp>
    </p:spTree>
    <p:extLst>
      <p:ext uri="{BB962C8B-B14F-4D97-AF65-F5344CB8AC3E}">
        <p14:creationId xmlns:p14="http://schemas.microsoft.com/office/powerpoint/2010/main" val="344032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Word2vec</a:t>
            </a:r>
            <a:endParaRPr lang="en-US" dirty="0"/>
          </a:p>
        </p:txBody>
      </p:sp>
      <p:sp>
        <p:nvSpPr>
          <p:cNvPr id="3" name="Content Placeholder 2"/>
          <p:cNvSpPr>
            <a:spLocks noGrp="1"/>
          </p:cNvSpPr>
          <p:nvPr>
            <p:ph idx="1"/>
          </p:nvPr>
        </p:nvSpPr>
        <p:spPr/>
        <p:txBody>
          <a:bodyPr/>
          <a:lstStyle/>
          <a:p>
            <a:r>
              <a:rPr lang="en-US" b="1" i="1" dirty="0"/>
              <a:t>word2vec</a:t>
            </a:r>
            <a:r>
              <a:rPr lang="en-US" dirty="0"/>
              <a:t> is a great technique to have up your sleeve. word2vec can map out your topic model results spatially as vectors so that similarly used words are closer together.</a:t>
            </a:r>
          </a:p>
        </p:txBody>
      </p:sp>
    </p:spTree>
    <p:extLst>
      <p:ext uri="{BB962C8B-B14F-4D97-AF65-F5344CB8AC3E}">
        <p14:creationId xmlns:p14="http://schemas.microsoft.com/office/powerpoint/2010/main" val="1398366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ltLang="zh-CN" dirty="0" smtClean="0"/>
              <a:t>Use</a:t>
            </a:r>
            <a:r>
              <a:rPr lang="zh-CN" altLang="en-US" dirty="0" smtClean="0"/>
              <a:t> </a:t>
            </a:r>
            <a:r>
              <a:rPr lang="en-US" altLang="zh-CN" dirty="0" smtClean="0"/>
              <a:t>Machine</a:t>
            </a:r>
            <a:r>
              <a:rPr lang="zh-CN" altLang="en-US" dirty="0" smtClean="0"/>
              <a:t> </a:t>
            </a:r>
            <a:r>
              <a:rPr lang="en-US" altLang="zh-CN" dirty="0" smtClean="0"/>
              <a:t>learning Model</a:t>
            </a:r>
            <a:endParaRPr lang="en-US" dirty="0"/>
          </a:p>
        </p:txBody>
      </p:sp>
      <p:sp>
        <p:nvSpPr>
          <p:cNvPr id="3" name="Rectangle 2"/>
          <p:cNvSpPr>
            <a:spLocks noGrp="1"/>
          </p:cNvSpPr>
          <p:nvPr>
            <p:ph idx="1"/>
          </p:nvPr>
        </p:nvSpPr>
        <p:spPr/>
        <p:txBody>
          <a:bodyPr/>
          <a:lstStyle/>
          <a:p>
            <a:r>
              <a:rPr lang="en-US" dirty="0"/>
              <a:t>In this project, we want to compare the difference between stem method and lemmatization method to process the data. And this is considered to be a key step to decide whether the process of the data is appropriate.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lstStyle/>
          <a:p>
            <a:r>
              <a:rPr lang="en-US" dirty="0" smtClean="0"/>
              <a:t>1.Naive Bayes</a:t>
            </a:r>
            <a:endParaRPr lang="en-US" dirty="0"/>
          </a:p>
        </p:txBody>
      </p:sp>
      <p:sp>
        <p:nvSpPr>
          <p:cNvPr id="5" name="Rectangle 4"/>
          <p:cNvSpPr>
            <a:spLocks noGrp="1"/>
          </p:cNvSpPr>
          <p:nvPr>
            <p:ph idx="1"/>
          </p:nvPr>
        </p:nvSpPr>
        <p:spPr/>
        <p:txBody>
          <a:bodyPr/>
          <a:lstStyle/>
          <a:p>
            <a:r>
              <a:rPr lang="en-US" dirty="0" smtClean="0"/>
              <a:t>Lemmatization:</a:t>
            </a:r>
            <a:endParaRPr lang="en-US" dirty="0"/>
          </a:p>
        </p:txBody>
      </p:sp>
      <p:pic>
        <p:nvPicPr>
          <p:cNvPr id="6" name="Picture 5"/>
          <p:cNvPicPr/>
          <p:nvPr/>
        </p:nvPicPr>
        <p:blipFill>
          <a:blip r:embed="rId3"/>
          <a:stretch>
            <a:fillRect/>
          </a:stretch>
        </p:blipFill>
        <p:spPr>
          <a:xfrm>
            <a:off x="1295400" y="2514600"/>
            <a:ext cx="5029200" cy="37338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Bayes</a:t>
            </a:r>
            <a:endParaRPr lang="en-US" dirty="0"/>
          </a:p>
        </p:txBody>
      </p:sp>
      <p:sp>
        <p:nvSpPr>
          <p:cNvPr id="3" name="Content Placeholder 2"/>
          <p:cNvSpPr>
            <a:spLocks noGrp="1"/>
          </p:cNvSpPr>
          <p:nvPr>
            <p:ph idx="1"/>
          </p:nvPr>
        </p:nvSpPr>
        <p:spPr/>
        <p:txBody>
          <a:bodyPr/>
          <a:lstStyle/>
          <a:p>
            <a:r>
              <a:rPr lang="en-US" dirty="0" smtClean="0"/>
              <a:t>Stem:</a:t>
            </a:r>
            <a:endParaRPr lang="en-US" dirty="0"/>
          </a:p>
        </p:txBody>
      </p:sp>
      <p:pic>
        <p:nvPicPr>
          <p:cNvPr id="4" name="Picture 3"/>
          <p:cNvPicPr/>
          <p:nvPr/>
        </p:nvPicPr>
        <p:blipFill>
          <a:blip r:embed="rId2"/>
          <a:stretch>
            <a:fillRect/>
          </a:stretch>
        </p:blipFill>
        <p:spPr>
          <a:xfrm>
            <a:off x="1943100" y="2280924"/>
            <a:ext cx="5257800" cy="3717991"/>
          </a:xfrm>
          <a:prstGeom prst="rect">
            <a:avLst/>
          </a:prstGeom>
        </p:spPr>
      </p:pic>
    </p:spTree>
    <p:extLst>
      <p:ext uri="{BB962C8B-B14F-4D97-AF65-F5344CB8AC3E}">
        <p14:creationId xmlns:p14="http://schemas.microsoft.com/office/powerpoint/2010/main" val="72406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2.GBM </a:t>
            </a:r>
            <a:endParaRPr lang="en-US" dirty="0"/>
          </a:p>
        </p:txBody>
      </p:sp>
      <p:sp>
        <p:nvSpPr>
          <p:cNvPr id="3" name="Rectangle 2"/>
          <p:cNvSpPr>
            <a:spLocks noGrp="1"/>
          </p:cNvSpPr>
          <p:nvPr>
            <p:ph idx="1"/>
          </p:nvPr>
        </p:nvSpPr>
        <p:spPr/>
        <p:txBody>
          <a:bodyPr/>
          <a:lstStyle/>
          <a:p>
            <a:r>
              <a:rPr lang="en-US" dirty="0" smtClean="0"/>
              <a:t>Lemmatization:</a:t>
            </a:r>
          </a:p>
          <a:p>
            <a:endParaRPr lang="en-US" dirty="0"/>
          </a:p>
        </p:txBody>
      </p:sp>
      <p:pic>
        <p:nvPicPr>
          <p:cNvPr id="4" name="Picture 3"/>
          <p:cNvPicPr/>
          <p:nvPr/>
        </p:nvPicPr>
        <p:blipFill>
          <a:blip r:embed="rId3"/>
          <a:stretch>
            <a:fillRect/>
          </a:stretch>
        </p:blipFill>
        <p:spPr>
          <a:xfrm>
            <a:off x="2203132" y="2438400"/>
            <a:ext cx="4737735" cy="375666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GBM:</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Stem:</a:t>
            </a:r>
            <a:endParaRPr lang="en-US" dirty="0"/>
          </a:p>
        </p:txBody>
      </p:sp>
      <p:pic>
        <p:nvPicPr>
          <p:cNvPr id="4" name="Picture 3"/>
          <p:cNvPicPr/>
          <p:nvPr/>
        </p:nvPicPr>
        <p:blipFill>
          <a:blip r:embed="rId2"/>
          <a:stretch>
            <a:fillRect/>
          </a:stretch>
        </p:blipFill>
        <p:spPr>
          <a:xfrm>
            <a:off x="2133600" y="2286000"/>
            <a:ext cx="5188268" cy="3574214"/>
          </a:xfrm>
          <a:prstGeom prst="rect">
            <a:avLst/>
          </a:prstGeom>
        </p:spPr>
      </p:pic>
    </p:spTree>
    <p:extLst>
      <p:ext uri="{BB962C8B-B14F-4D97-AF65-F5344CB8AC3E}">
        <p14:creationId xmlns:p14="http://schemas.microsoft.com/office/powerpoint/2010/main" val="154535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Data Source</a:t>
            </a:r>
            <a:endParaRPr lang="en-US" dirty="0"/>
          </a:p>
        </p:txBody>
      </p:sp>
      <p:sp>
        <p:nvSpPr>
          <p:cNvPr id="3" name="Rectangle 2"/>
          <p:cNvSpPr>
            <a:spLocks noGrp="1"/>
          </p:cNvSpPr>
          <p:nvPr>
            <p:ph idx="1"/>
          </p:nvPr>
        </p:nvSpPr>
        <p:spPr>
          <a:xfrm>
            <a:off x="533400" y="1600200"/>
            <a:ext cx="8077200" cy="4411663"/>
          </a:xfrm>
        </p:spPr>
        <p:txBody>
          <a:bodyPr/>
          <a:lstStyle/>
          <a:p>
            <a:r>
              <a:rPr lang="en-US" dirty="0"/>
              <a:t>Our data comes from UCI Machine Learning Repository, it is called SMS Spam Collection Data Set.</a:t>
            </a:r>
          </a:p>
        </p:txBody>
      </p:sp>
      <p:pic>
        <p:nvPicPr>
          <p:cNvPr id="4" name="Picture 3"/>
          <p:cNvPicPr/>
          <p:nvPr/>
        </p:nvPicPr>
        <p:blipFill>
          <a:blip r:embed="rId3"/>
          <a:stretch>
            <a:fillRect/>
          </a:stretch>
        </p:blipFill>
        <p:spPr>
          <a:xfrm>
            <a:off x="1905000" y="2708274"/>
            <a:ext cx="5486400" cy="3768726"/>
          </a:xfrm>
          <a:prstGeom prst="rect">
            <a:avLst/>
          </a:prstGeom>
        </p:spPr>
      </p:pic>
    </p:spTree>
    <p:extLst>
      <p:ext uri="{BB962C8B-B14F-4D97-AF65-F5344CB8AC3E}">
        <p14:creationId xmlns:p14="http://schemas.microsoft.com/office/powerpoint/2010/main" val="272444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Random Forest</a:t>
            </a:r>
            <a:endParaRPr lang="en-US" dirty="0"/>
          </a:p>
        </p:txBody>
      </p:sp>
      <p:sp>
        <p:nvSpPr>
          <p:cNvPr id="3" name="Rectangle 2"/>
          <p:cNvSpPr>
            <a:spLocks noGrp="1"/>
          </p:cNvSpPr>
          <p:nvPr>
            <p:ph idx="1"/>
          </p:nvPr>
        </p:nvSpPr>
        <p:spPr/>
        <p:txBody>
          <a:bodyPr>
            <a:normAutofit/>
          </a:bodyPr>
          <a:lstStyle/>
          <a:p>
            <a:r>
              <a:rPr lang="en-US" dirty="0" smtClean="0"/>
              <a:t>Lemmatization:</a:t>
            </a:r>
          </a:p>
        </p:txBody>
      </p:sp>
      <p:pic>
        <p:nvPicPr>
          <p:cNvPr id="4" name="Picture 3"/>
          <p:cNvPicPr/>
          <p:nvPr/>
        </p:nvPicPr>
        <p:blipFill>
          <a:blip r:embed="rId3"/>
          <a:stretch>
            <a:fillRect/>
          </a:stretch>
        </p:blipFill>
        <p:spPr>
          <a:xfrm>
            <a:off x="1905000" y="2209800"/>
            <a:ext cx="5334000" cy="41148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p:txBody>
          <a:bodyPr/>
          <a:lstStyle/>
          <a:p>
            <a:r>
              <a:rPr lang="en-US" dirty="0" smtClean="0"/>
              <a:t>Stem:</a:t>
            </a:r>
            <a:endParaRPr lang="en-US" dirty="0"/>
          </a:p>
        </p:txBody>
      </p:sp>
      <p:pic>
        <p:nvPicPr>
          <p:cNvPr id="4" name="Picture 3"/>
          <p:cNvPicPr/>
          <p:nvPr/>
        </p:nvPicPr>
        <p:blipFill>
          <a:blip r:embed="rId2"/>
          <a:stretch>
            <a:fillRect/>
          </a:stretch>
        </p:blipFill>
        <p:spPr>
          <a:xfrm>
            <a:off x="1917541" y="2112257"/>
            <a:ext cx="5308918" cy="3870391"/>
          </a:xfrm>
          <a:prstGeom prst="rect">
            <a:avLst/>
          </a:prstGeom>
        </p:spPr>
      </p:pic>
    </p:spTree>
    <p:extLst>
      <p:ext uri="{BB962C8B-B14F-4D97-AF65-F5344CB8AC3E}">
        <p14:creationId xmlns:p14="http://schemas.microsoft.com/office/powerpoint/2010/main" val="2129335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lstStyle/>
          <a:p>
            <a:r>
              <a:rPr lang="en-US" dirty="0" smtClean="0"/>
              <a:t>Lemmatization:</a:t>
            </a:r>
          </a:p>
          <a:p>
            <a:endParaRPr lang="en-US" dirty="0"/>
          </a:p>
        </p:txBody>
      </p:sp>
      <p:pic>
        <p:nvPicPr>
          <p:cNvPr id="4" name="Picture 3"/>
          <p:cNvPicPr/>
          <p:nvPr/>
        </p:nvPicPr>
        <p:blipFill>
          <a:blip r:embed="rId2"/>
          <a:stretch>
            <a:fillRect/>
          </a:stretch>
        </p:blipFill>
        <p:spPr>
          <a:xfrm>
            <a:off x="1981200" y="2438400"/>
            <a:ext cx="5169218" cy="3641791"/>
          </a:xfrm>
          <a:prstGeom prst="rect">
            <a:avLst/>
          </a:prstGeom>
        </p:spPr>
      </p:pic>
    </p:spTree>
    <p:extLst>
      <p:ext uri="{BB962C8B-B14F-4D97-AF65-F5344CB8AC3E}">
        <p14:creationId xmlns:p14="http://schemas.microsoft.com/office/powerpoint/2010/main" val="1399983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lstStyle/>
          <a:p>
            <a:r>
              <a:rPr lang="en-US" dirty="0" smtClean="0"/>
              <a:t>Stem:</a:t>
            </a:r>
            <a:endParaRPr lang="en-US" dirty="0"/>
          </a:p>
        </p:txBody>
      </p:sp>
      <p:pic>
        <p:nvPicPr>
          <p:cNvPr id="4" name="Picture 3"/>
          <p:cNvPicPr/>
          <p:nvPr/>
        </p:nvPicPr>
        <p:blipFill>
          <a:blip r:embed="rId2"/>
          <a:stretch>
            <a:fillRect/>
          </a:stretch>
        </p:blipFill>
        <p:spPr>
          <a:xfrm>
            <a:off x="2145982" y="2590800"/>
            <a:ext cx="4852035" cy="3228340"/>
          </a:xfrm>
          <a:prstGeom prst="rect">
            <a:avLst/>
          </a:prstGeom>
        </p:spPr>
      </p:pic>
    </p:spTree>
    <p:extLst>
      <p:ext uri="{BB962C8B-B14F-4D97-AF65-F5344CB8AC3E}">
        <p14:creationId xmlns:p14="http://schemas.microsoft.com/office/powerpoint/2010/main" val="325030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next steps</a:t>
            </a:r>
            <a:endParaRPr lang="en-US" dirty="0"/>
          </a:p>
        </p:txBody>
      </p:sp>
      <p:sp>
        <p:nvSpPr>
          <p:cNvPr id="3" name="Content Placeholder 2"/>
          <p:cNvSpPr>
            <a:spLocks noGrp="1"/>
          </p:cNvSpPr>
          <p:nvPr>
            <p:ph idx="1"/>
          </p:nvPr>
        </p:nvSpPr>
        <p:spPr>
          <a:xfrm>
            <a:off x="533400" y="1600200"/>
            <a:ext cx="8077200" cy="4412411"/>
          </a:xfrm>
        </p:spPr>
        <p:txBody>
          <a:bodyPr>
            <a:normAutofit lnSpcReduction="10000"/>
          </a:bodyPr>
          <a:lstStyle/>
          <a:p>
            <a:r>
              <a:rPr lang="en-US" dirty="0" smtClean="0"/>
              <a:t>1. Text preprocessing: </a:t>
            </a:r>
            <a:r>
              <a:rPr lang="en-US" dirty="0"/>
              <a:t>Named entity recognition (NER): capture the topic of text, help to identify the proper nouns</a:t>
            </a:r>
          </a:p>
          <a:p>
            <a:r>
              <a:rPr lang="en-US" dirty="0"/>
              <a:t> </a:t>
            </a:r>
            <a:r>
              <a:rPr lang="en-US" dirty="0" smtClean="0"/>
              <a:t>  1.1 </a:t>
            </a:r>
            <a:r>
              <a:rPr lang="en-US" dirty="0"/>
              <a:t>Regex parsing: using Python’s re library, when coupled with POS tagging, you can identify specific phrase chunks.</a:t>
            </a:r>
          </a:p>
          <a:p>
            <a:endParaRPr lang="en-US" dirty="0" smtClean="0"/>
          </a:p>
          <a:p>
            <a:r>
              <a:rPr lang="en-US" dirty="0" smtClean="0"/>
              <a:t>2.  Language Model:</a:t>
            </a:r>
          </a:p>
          <a:p>
            <a:r>
              <a:rPr lang="en-US" dirty="0" smtClean="0"/>
              <a:t>3. Topic model:</a:t>
            </a:r>
            <a:br>
              <a:rPr lang="en-US" dirty="0" smtClean="0"/>
            </a:br>
            <a:r>
              <a:rPr lang="en-US" dirty="0" smtClean="0"/>
              <a:t>4. Machine learning model:</a:t>
            </a:r>
          </a:p>
          <a:p>
            <a:endParaRPr lang="en-US" dirty="0"/>
          </a:p>
          <a:p>
            <a:endParaRPr lang="en-US" dirty="0" smtClean="0"/>
          </a:p>
          <a:p>
            <a:endParaRPr lang="en-US" dirty="0"/>
          </a:p>
        </p:txBody>
      </p:sp>
    </p:spTree>
    <p:extLst>
      <p:ext uri="{BB962C8B-B14F-4D97-AF65-F5344CB8AC3E}">
        <p14:creationId xmlns:p14="http://schemas.microsoft.com/office/powerpoint/2010/main" val="1345079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2.Language Model</a:t>
            </a:r>
            <a:endParaRPr lang="en-US" dirty="0"/>
          </a:p>
        </p:txBody>
      </p:sp>
      <p:sp>
        <p:nvSpPr>
          <p:cNvPr id="3" name="Content Placeholder 2"/>
          <p:cNvSpPr>
            <a:spLocks noGrp="1"/>
          </p:cNvSpPr>
          <p:nvPr>
            <p:ph idx="1"/>
          </p:nvPr>
        </p:nvSpPr>
        <p:spPr/>
        <p:txBody>
          <a:bodyPr/>
          <a:lstStyle/>
          <a:p>
            <a:r>
              <a:rPr lang="en-US" dirty="0"/>
              <a:t>Language Model – N- Gram and </a:t>
            </a:r>
            <a:r>
              <a:rPr lang="en-US" dirty="0" smtClean="0"/>
              <a:t>NLM: In this model. We will take the phrase into consideration , and analysis how the chunk of the text decide the classification problem.</a:t>
            </a:r>
            <a:endParaRPr lang="en-US" dirty="0"/>
          </a:p>
          <a:p>
            <a:endParaRPr lang="en-US" dirty="0"/>
          </a:p>
        </p:txBody>
      </p:sp>
    </p:spTree>
    <p:extLst>
      <p:ext uri="{BB962C8B-B14F-4D97-AF65-F5344CB8AC3E}">
        <p14:creationId xmlns:p14="http://schemas.microsoft.com/office/powerpoint/2010/main" val="744435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a:t>
            </a:r>
            <a:endParaRPr lang="en-US" dirty="0"/>
          </a:p>
        </p:txBody>
      </p:sp>
      <p:sp>
        <p:nvSpPr>
          <p:cNvPr id="3" name="Content Placeholder 2"/>
          <p:cNvSpPr>
            <a:spLocks noGrp="1"/>
          </p:cNvSpPr>
          <p:nvPr>
            <p:ph idx="1"/>
          </p:nvPr>
        </p:nvSpPr>
        <p:spPr/>
        <p:txBody>
          <a:bodyPr/>
          <a:lstStyle/>
          <a:p>
            <a:r>
              <a:rPr lang="en-US" dirty="0" smtClean="0"/>
              <a:t>Word2vec: Analysis the “The word embedding”, it can </a:t>
            </a:r>
            <a:r>
              <a:rPr lang="en-US" dirty="0" err="1" smtClean="0"/>
              <a:t>mapout</a:t>
            </a:r>
            <a:r>
              <a:rPr lang="en-US" dirty="0" smtClean="0"/>
              <a:t>  topic model results spatially as vectors so that used words are close together.</a:t>
            </a:r>
            <a:endParaRPr lang="en-US" dirty="0"/>
          </a:p>
          <a:p>
            <a:endParaRPr lang="en-US" dirty="0"/>
          </a:p>
        </p:txBody>
      </p:sp>
    </p:spTree>
    <p:extLst>
      <p:ext uri="{BB962C8B-B14F-4D97-AF65-F5344CB8AC3E}">
        <p14:creationId xmlns:p14="http://schemas.microsoft.com/office/powerpoint/2010/main" val="1387861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model</a:t>
            </a:r>
            <a:endParaRPr lang="en-US" dirty="0"/>
          </a:p>
        </p:txBody>
      </p:sp>
      <p:sp>
        <p:nvSpPr>
          <p:cNvPr id="3" name="Content Placeholder 2"/>
          <p:cNvSpPr>
            <a:spLocks noGrp="1"/>
          </p:cNvSpPr>
          <p:nvPr>
            <p:ph idx="1"/>
          </p:nvPr>
        </p:nvSpPr>
        <p:spPr/>
        <p:txBody>
          <a:bodyPr/>
          <a:lstStyle/>
          <a:p>
            <a:r>
              <a:rPr lang="en-US" dirty="0" smtClean="0"/>
              <a:t>Neural Network classification: Neural Network is another important way in NLP to classify the text-based problem </a:t>
            </a:r>
          </a:p>
          <a:p>
            <a:r>
              <a:rPr lang="en-US" altLang="zh-CN" dirty="0" smtClean="0"/>
              <a:t>AUC</a:t>
            </a:r>
            <a:r>
              <a:rPr lang="zh-CN" altLang="en-US" dirty="0" smtClean="0"/>
              <a:t> </a:t>
            </a:r>
            <a:r>
              <a:rPr lang="en-US" altLang="zh-CN" dirty="0" smtClean="0"/>
              <a:t>to</a:t>
            </a:r>
            <a:r>
              <a:rPr lang="zh-CN" altLang="en-US" dirty="0" smtClean="0"/>
              <a:t> </a:t>
            </a:r>
            <a:r>
              <a:rPr lang="en-US" altLang="zh-CN" dirty="0" smtClean="0"/>
              <a:t>check the </a:t>
            </a:r>
            <a:r>
              <a:rPr lang="en-US" altLang="zh-CN" dirty="0" err="1" smtClean="0"/>
              <a:t>fittness</a:t>
            </a:r>
            <a:r>
              <a:rPr lang="en-US" altLang="zh-CN" dirty="0" smtClean="0"/>
              <a:t> of the model.</a:t>
            </a:r>
            <a:endParaRPr lang="en-US" dirty="0" smtClean="0"/>
          </a:p>
        </p:txBody>
      </p:sp>
    </p:spTree>
    <p:extLst>
      <p:ext uri="{BB962C8B-B14F-4D97-AF65-F5344CB8AC3E}">
        <p14:creationId xmlns:p14="http://schemas.microsoft.com/office/powerpoint/2010/main" val="190209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Professor’s comment</a:t>
            </a:r>
            <a:endParaRPr lang="en-US" dirty="0"/>
          </a:p>
        </p:txBody>
      </p:sp>
      <p:sp>
        <p:nvSpPr>
          <p:cNvPr id="3" name="Content Placeholder 2"/>
          <p:cNvSpPr>
            <a:spLocks noGrp="1"/>
          </p:cNvSpPr>
          <p:nvPr>
            <p:ph idx="1"/>
          </p:nvPr>
        </p:nvSpPr>
        <p:spPr/>
        <p:txBody>
          <a:bodyPr/>
          <a:lstStyle/>
          <a:p>
            <a:r>
              <a:rPr lang="en-US" dirty="0" smtClean="0"/>
              <a:t>Create a base model using tokenization without stem, </a:t>
            </a:r>
            <a:r>
              <a:rPr lang="en-US" dirty="0"/>
              <a:t>Lemmatization</a:t>
            </a:r>
            <a:r>
              <a:rPr lang="en-US" dirty="0" smtClean="0"/>
              <a:t>, and Word2vec.</a:t>
            </a:r>
          </a:p>
          <a:p>
            <a:r>
              <a:rPr lang="en-US" dirty="0" smtClean="0"/>
              <a:t>Evaluate the base model, if the accuracy is not too large, it means the model is good enough and has the chance to be modified using methods I mentioned</a:t>
            </a:r>
          </a:p>
          <a:p>
            <a:r>
              <a:rPr lang="en-US" dirty="0" smtClean="0"/>
              <a:t>If not, find a good model to let the accuracy not too high.</a:t>
            </a:r>
          </a:p>
          <a:p>
            <a:r>
              <a:rPr lang="en-US" dirty="0" smtClean="0"/>
              <a:t>Then using the methods to </a:t>
            </a:r>
            <a:r>
              <a:rPr lang="en-US" altLang="zh-CN" dirty="0" err="1" smtClean="0"/>
              <a:t>increase</a:t>
            </a:r>
            <a:r>
              <a:rPr lang="en-US" dirty="0" err="1" smtClean="0"/>
              <a:t>the</a:t>
            </a:r>
            <a:r>
              <a:rPr lang="en-US" dirty="0" smtClean="0"/>
              <a:t> accuracy of the base model.</a:t>
            </a:r>
          </a:p>
          <a:p>
            <a:endParaRPr lang="en-US" dirty="0"/>
          </a:p>
        </p:txBody>
      </p:sp>
    </p:spTree>
    <p:extLst>
      <p:ext uri="{BB962C8B-B14F-4D97-AF65-F5344CB8AC3E}">
        <p14:creationId xmlns:p14="http://schemas.microsoft.com/office/powerpoint/2010/main" val="891587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Spam classification</a:t>
            </a:r>
            <a:endParaRPr lang="en-US" dirty="0"/>
          </a:p>
        </p:txBody>
      </p:sp>
      <p:sp>
        <p:nvSpPr>
          <p:cNvPr id="3" name="Rectangle 2"/>
          <p:cNvSpPr>
            <a:spLocks noGrp="1"/>
          </p:cNvSpPr>
          <p:nvPr>
            <p:ph idx="1"/>
          </p:nvPr>
        </p:nvSpPr>
        <p:spPr>
          <a:xfrm>
            <a:off x="533400" y="1600200"/>
            <a:ext cx="8077200" cy="4411663"/>
          </a:xfrm>
        </p:spPr>
        <p:txBody>
          <a:bodyPr/>
          <a:lstStyle/>
          <a:p>
            <a:r>
              <a:rPr lang="en-US" dirty="0"/>
              <a:t>1</a:t>
            </a:r>
            <a:r>
              <a:rPr lang="en-US" dirty="0" smtClean="0"/>
              <a:t>. Text preprocessing</a:t>
            </a:r>
          </a:p>
          <a:p>
            <a:r>
              <a:rPr lang="en-US" dirty="0" smtClean="0"/>
              <a:t>2. Language model</a:t>
            </a:r>
            <a:endParaRPr lang="en-US" dirty="0"/>
          </a:p>
          <a:p>
            <a:r>
              <a:rPr lang="en-US" dirty="0" smtClean="0"/>
              <a:t>3. Topic model</a:t>
            </a:r>
          </a:p>
          <a:p>
            <a:r>
              <a:rPr lang="en-US" dirty="0" smtClean="0"/>
              <a:t>4. Machine learning outcome</a:t>
            </a:r>
          </a:p>
        </p:txBody>
      </p:sp>
    </p:spTree>
    <p:extLst>
      <p:ext uri="{BB962C8B-B14F-4D97-AF65-F5344CB8AC3E}">
        <p14:creationId xmlns:p14="http://schemas.microsoft.com/office/powerpoint/2010/main" val="17401683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Text</a:t>
            </a:r>
            <a:r>
              <a:rPr lang="zh-CN" altLang="en-US" dirty="0" smtClean="0"/>
              <a:t> </a:t>
            </a:r>
            <a:r>
              <a:rPr lang="en-US" altLang="zh-CN" dirty="0" smtClean="0"/>
              <a:t>Preprocessing:</a:t>
            </a:r>
            <a:endParaRPr lang="en-US" dirty="0"/>
          </a:p>
        </p:txBody>
      </p:sp>
      <p:sp>
        <p:nvSpPr>
          <p:cNvPr id="3" name="Rectangle 2"/>
          <p:cNvSpPr>
            <a:spLocks noGrp="1"/>
          </p:cNvSpPr>
          <p:nvPr>
            <p:ph idx="1"/>
          </p:nvPr>
        </p:nvSpPr>
        <p:spPr>
          <a:xfrm>
            <a:off x="533400" y="1600200"/>
            <a:ext cx="8077200" cy="4411663"/>
          </a:xfrm>
        </p:spPr>
        <p:txBody>
          <a:bodyPr/>
          <a:lstStyle/>
          <a:p>
            <a:r>
              <a:rPr lang="en-US" dirty="0"/>
              <a:t>1</a:t>
            </a:r>
            <a:r>
              <a:rPr lang="en-US" dirty="0" smtClean="0"/>
              <a:t>. Noise </a:t>
            </a:r>
            <a:r>
              <a:rPr lang="en-US" dirty="0"/>
              <a:t>removal --- stripping any text formatting (</a:t>
            </a:r>
            <a:r>
              <a:rPr lang="en-US" dirty="0" err="1"/>
              <a:t>eg</a:t>
            </a:r>
            <a:r>
              <a:rPr lang="en-US" dirty="0"/>
              <a:t>. HTML tags</a:t>
            </a:r>
            <a:r>
              <a:rPr lang="en-US" dirty="0" smtClean="0"/>
              <a:t>)</a:t>
            </a:r>
            <a:endParaRPr lang="en-US" dirty="0"/>
          </a:p>
          <a:p>
            <a:r>
              <a:rPr lang="en-US" dirty="0"/>
              <a:t>2. Tokenization --- breaking text into individual words</a:t>
            </a:r>
          </a:p>
          <a:p>
            <a:r>
              <a:rPr lang="en-US" dirty="0" smtClean="0"/>
              <a:t>3. </a:t>
            </a:r>
            <a:r>
              <a:rPr lang="en-US" dirty="0"/>
              <a:t>Normalization </a:t>
            </a:r>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Tokenization:</a:t>
            </a:r>
            <a:endParaRPr lang="en-US" dirty="0"/>
          </a:p>
        </p:txBody>
      </p:sp>
      <p:sp>
        <p:nvSpPr>
          <p:cNvPr id="3" name="Rectangle 2"/>
          <p:cNvSpPr>
            <a:spLocks noGrp="1"/>
          </p:cNvSpPr>
          <p:nvPr>
            <p:ph idx="1"/>
          </p:nvPr>
        </p:nvSpPr>
        <p:spPr>
          <a:xfrm>
            <a:off x="533400" y="1600200"/>
            <a:ext cx="8077200" cy="4953000"/>
          </a:xfrm>
        </p:spPr>
        <p:txBody>
          <a:bodyPr>
            <a:normAutofit lnSpcReduction="10000"/>
          </a:bodyPr>
          <a:lstStyle/>
          <a:p>
            <a:r>
              <a:rPr lang="en-US" dirty="0"/>
              <a:t> 2.1 Parsing text : </a:t>
            </a:r>
            <a:endParaRPr lang="en-US" dirty="0" smtClean="0"/>
          </a:p>
          <a:p>
            <a:r>
              <a:rPr lang="en-US" dirty="0" smtClean="0"/>
              <a:t>   </a:t>
            </a:r>
            <a:r>
              <a:rPr lang="en-US" dirty="0"/>
              <a:t>1). Part-of-speech tagging (POS tagging): NLTK can identify part of text in the tag of verbs, nouns, adjectives fast and accurately.</a:t>
            </a:r>
          </a:p>
          <a:p>
            <a:r>
              <a:rPr lang="en-US" dirty="0" smtClean="0"/>
              <a:t>  </a:t>
            </a:r>
            <a:r>
              <a:rPr lang="en-US" dirty="0"/>
              <a:t>2). Named entity recognition (NER): capture the topic of text, help to identify the proper </a:t>
            </a:r>
            <a:r>
              <a:rPr lang="en-US" dirty="0" smtClean="0"/>
              <a:t>nouns</a:t>
            </a:r>
          </a:p>
          <a:p>
            <a:r>
              <a:rPr lang="en-US" dirty="0" smtClean="0"/>
              <a:t>  </a:t>
            </a:r>
            <a:r>
              <a:rPr lang="en-US" dirty="0"/>
              <a:t>3). Dependency grammar trees: help people understand the relationship of the words in sentence</a:t>
            </a:r>
            <a:r>
              <a:rPr lang="en-US" dirty="0" smtClean="0"/>
              <a:t>.</a:t>
            </a:r>
          </a:p>
          <a:p>
            <a:r>
              <a:rPr lang="zh-CN" altLang="en-US" dirty="0" smtClean="0"/>
              <a:t>  </a:t>
            </a:r>
            <a:r>
              <a:rPr lang="en-US" altLang="zh-CN" dirty="0" smtClean="0"/>
              <a:t>4).</a:t>
            </a:r>
            <a:r>
              <a:rPr lang="zh-CN" altLang="en-US" dirty="0" smtClean="0"/>
              <a:t> </a:t>
            </a:r>
            <a:r>
              <a:rPr lang="en-US" dirty="0" smtClean="0"/>
              <a:t>Regex </a:t>
            </a:r>
            <a:r>
              <a:rPr lang="en-US" dirty="0"/>
              <a:t>parsing: using Python’s re library, when coupled with POS tagging, you can identify specific phrase chunks.</a:t>
            </a:r>
          </a:p>
          <a:p>
            <a:endParaRPr lang="en-US" dirty="0" smtClean="0"/>
          </a:p>
        </p:txBody>
      </p:sp>
    </p:spTree>
    <p:extLst>
      <p:ext uri="{BB962C8B-B14F-4D97-AF65-F5344CB8AC3E}">
        <p14:creationId xmlns:p14="http://schemas.microsoft.com/office/powerpoint/2010/main" val="998777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dirty="0" smtClean="0"/>
              <a:t>Dependency grammar trees</a:t>
            </a:r>
            <a:endParaRPr lang="en-US" dirty="0"/>
          </a:p>
        </p:txBody>
      </p:sp>
      <p:sp>
        <p:nvSpPr>
          <p:cNvPr id="3" name="Rectangle 2"/>
          <p:cNvSpPr>
            <a:spLocks noGrp="1"/>
          </p:cNvSpPr>
          <p:nvPr>
            <p:ph idx="1"/>
          </p:nvPr>
        </p:nvSpPr>
        <p:spPr>
          <a:xfrm>
            <a:off x="533400" y="1600200"/>
            <a:ext cx="8077200" cy="4411663"/>
          </a:xfrm>
        </p:spPr>
        <p:txBody>
          <a:bodyPr>
            <a:normAutofit/>
          </a:bodyPr>
          <a:lstStyle/>
          <a:p>
            <a:r>
              <a:rPr lang="en-US" dirty="0" smtClean="0"/>
              <a:t>It mainly uses the recursive tree to separate the sentence. You can find it clearly the </a:t>
            </a:r>
            <a:r>
              <a:rPr lang="en-US" altLang="zh-CN" dirty="0" smtClean="0"/>
              <a:t>POS</a:t>
            </a:r>
            <a:r>
              <a:rPr lang="zh-CN" altLang="en-US" dirty="0" smtClean="0"/>
              <a:t> </a:t>
            </a:r>
            <a:r>
              <a:rPr lang="en-US" altLang="zh-CN" dirty="0" smtClean="0"/>
              <a:t>of</a:t>
            </a:r>
            <a:r>
              <a:rPr lang="zh-CN" altLang="en-US" dirty="0" smtClean="0"/>
              <a:t> </a:t>
            </a:r>
            <a:r>
              <a:rPr lang="en-US" altLang="zh-CN" dirty="0" smtClean="0"/>
              <a:t>each</a:t>
            </a:r>
            <a:r>
              <a:rPr lang="zh-CN" altLang="en-US" dirty="0" smtClean="0"/>
              <a:t> </a:t>
            </a:r>
            <a:r>
              <a:rPr lang="en-US" altLang="zh-CN" dirty="0" smtClean="0"/>
              <a:t>word.</a:t>
            </a:r>
          </a:p>
          <a:p>
            <a:endParaRPr lang="en-US" dirty="0"/>
          </a:p>
          <a:p>
            <a:r>
              <a:rPr lang="en-US" dirty="0" err="1" smtClean="0"/>
              <a:t>Eg</a:t>
            </a:r>
            <a:r>
              <a:rPr lang="en-US" dirty="0" smtClean="0"/>
              <a:t>:</a:t>
            </a:r>
          </a:p>
          <a:p>
            <a:endParaRPr lang="en-US" dirty="0" smtClean="0"/>
          </a:p>
        </p:txBody>
      </p:sp>
      <p:pic>
        <p:nvPicPr>
          <p:cNvPr id="4" name="Picture 3"/>
          <p:cNvPicPr/>
          <p:nvPr/>
        </p:nvPicPr>
        <p:blipFill>
          <a:blip r:embed="rId3"/>
          <a:stretch>
            <a:fillRect/>
          </a:stretch>
        </p:blipFill>
        <p:spPr>
          <a:xfrm>
            <a:off x="1601833" y="3581400"/>
            <a:ext cx="2970167" cy="2266224"/>
          </a:xfrm>
          <a:prstGeom prst="rect">
            <a:avLst/>
          </a:prstGeom>
        </p:spPr>
      </p:pic>
    </p:spTree>
    <p:extLst>
      <p:ext uri="{BB962C8B-B14F-4D97-AF65-F5344CB8AC3E}">
        <p14:creationId xmlns:p14="http://schemas.microsoft.com/office/powerpoint/2010/main" val="484627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lstStyle/>
          <a:p>
            <a:r>
              <a:rPr lang="en-US" altLang="zh-CN" dirty="0" smtClean="0"/>
              <a:t>Normalization</a:t>
            </a:r>
            <a:endParaRPr lang="en-US" dirty="0"/>
          </a:p>
        </p:txBody>
      </p:sp>
      <p:sp>
        <p:nvSpPr>
          <p:cNvPr id="3" name="Rectangle 2"/>
          <p:cNvSpPr>
            <a:spLocks noGrp="1"/>
          </p:cNvSpPr>
          <p:nvPr>
            <p:ph idx="1"/>
          </p:nvPr>
        </p:nvSpPr>
        <p:spPr>
          <a:xfrm>
            <a:off x="533400" y="1600200"/>
            <a:ext cx="8077200" cy="4411663"/>
          </a:xfrm>
        </p:spPr>
        <p:txBody>
          <a:bodyPr/>
          <a:lstStyle/>
          <a:p>
            <a:r>
              <a:rPr lang="en-US" dirty="0"/>
              <a:t>3.1 Stemming: cut word prefixes and suffixes. “starting” and “started” change to “start”, but “sing” may become “s” and “sung” would remain “sung</a:t>
            </a:r>
            <a:r>
              <a:rPr lang="en-US" dirty="0" smtClean="0"/>
              <a:t>.”</a:t>
            </a:r>
          </a:p>
          <a:p>
            <a:r>
              <a:rPr lang="en-US" dirty="0" smtClean="0"/>
              <a:t>3.2 Lemmatization: bring words down to their root form. </a:t>
            </a:r>
            <a:r>
              <a:rPr lang="en-US" dirty="0" err="1" smtClean="0"/>
              <a:t>Eg</a:t>
            </a:r>
            <a:r>
              <a:rPr lang="en-US" dirty="0" smtClean="0"/>
              <a:t>. “am” and “are” are related to “be.”</a:t>
            </a:r>
          </a:p>
          <a:p>
            <a:r>
              <a:rPr lang="en-US" dirty="0"/>
              <a:t>3.3 lowercasing, punctuation removal, </a:t>
            </a:r>
            <a:r>
              <a:rPr lang="en-US" dirty="0" err="1"/>
              <a:t>stopwords</a:t>
            </a:r>
            <a:r>
              <a:rPr lang="en-US" dirty="0"/>
              <a:t> removal, spelling correction, etc.</a:t>
            </a:r>
          </a:p>
          <a:p>
            <a:endParaRPr lang="en-US" dirty="0"/>
          </a:p>
        </p:txBody>
      </p:sp>
    </p:spTree>
    <p:extLst>
      <p:ext uri="{BB962C8B-B14F-4D97-AF65-F5344CB8AC3E}">
        <p14:creationId xmlns:p14="http://schemas.microsoft.com/office/powerpoint/2010/main" val="1551758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457200"/>
            <a:ext cx="8077200" cy="1074738"/>
          </a:xfrm>
        </p:spPr>
        <p:txBody>
          <a:bodyPr>
            <a:normAutofit fontScale="90000"/>
          </a:bodyPr>
          <a:lstStyle/>
          <a:p>
            <a:pPr lvl="0" eaLnBrk="0" fontAlgn="base" hangingPunct="0">
              <a:spcAft>
                <a:spcPct val="0"/>
              </a:spcAft>
            </a:pPr>
            <a:r>
              <a:rPr lang="en-US" altLang="en-US" b="1" dirty="0">
                <a:solidFill>
                  <a:schemeClr val="tx1"/>
                </a:solidFill>
                <a:latin typeface="Arial" charset="0"/>
              </a:rPr>
              <a:t>Compare between stemming and lemmatization</a:t>
            </a:r>
            <a:endParaRPr lang="en-US" altLang="en-US" dirty="0">
              <a:solidFill>
                <a:schemeClr val="tx1"/>
              </a:solidFill>
              <a:latin typeface="Arial" charset="0"/>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188760811"/>
              </p:ext>
            </p:extLst>
          </p:nvPr>
        </p:nvGraphicFramePr>
        <p:xfrm>
          <a:off x="838200" y="1531938"/>
          <a:ext cx="7620001" cy="4564066"/>
        </p:xfrm>
        <a:graphic>
          <a:graphicData uri="http://schemas.openxmlformats.org/drawingml/2006/table">
            <a:tbl>
              <a:tblPr firstRow="1" firstCol="1" bandRow="1">
                <a:tableStyleId>{5C22544A-7EE6-4342-B048-85BDC9FD1C3A}</a:tableStyleId>
              </a:tblPr>
              <a:tblGrid>
                <a:gridCol w="2539457"/>
                <a:gridCol w="2540272"/>
                <a:gridCol w="2540272"/>
              </a:tblGrid>
              <a:tr h="272934">
                <a:tc>
                  <a:txBody>
                    <a:bodyPr/>
                    <a:lstStyle/>
                    <a:p>
                      <a:pPr marL="0" marR="0" algn="just">
                        <a:spcBef>
                          <a:spcPts val="0"/>
                        </a:spcBef>
                        <a:spcAft>
                          <a:spcPts val="0"/>
                        </a:spcAft>
                      </a:pPr>
                      <a:r>
                        <a:rPr lang="en-US" sz="1200">
                          <a:effectLst/>
                        </a:rPr>
                        <a:t>text</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Stemmed text</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Lemmatized text</a:t>
                      </a:r>
                      <a:endParaRPr lang="en-US" sz="1200">
                        <a:effectLst/>
                        <a:latin typeface="Times New Roman" charset="0"/>
                        <a:ea typeface="宋体" charset="-122"/>
                      </a:endParaRPr>
                    </a:p>
                  </a:txBody>
                  <a:tcPr marL="68580" marR="68580" marT="0" marB="0"/>
                </a:tc>
              </a:tr>
              <a:tr h="272934">
                <a:tc>
                  <a:txBody>
                    <a:bodyPr/>
                    <a:lstStyle/>
                    <a:p>
                      <a:pPr marL="0" marR="0" algn="just">
                        <a:spcBef>
                          <a:spcPts val="0"/>
                        </a:spcBef>
                        <a:spcAft>
                          <a:spcPts val="0"/>
                        </a:spcAft>
                      </a:pPr>
                      <a:r>
                        <a:rPr lang="en-US" sz="1200">
                          <a:effectLst/>
                        </a:rPr>
                        <a:t>so</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dirty="0">
                          <a:effectLst/>
                        </a:rPr>
                        <a:t>so</a:t>
                      </a:r>
                      <a:endParaRPr lang="en-US" sz="1200" dirty="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so</a:t>
                      </a:r>
                      <a:endParaRPr lang="en-US" sz="1200">
                        <a:effectLst/>
                        <a:latin typeface="Times New Roman" charset="0"/>
                        <a:ea typeface="宋体" charset="-122"/>
                      </a:endParaRPr>
                    </a:p>
                  </a:txBody>
                  <a:tcPr marL="68580" marR="68580" marT="0" marB="0"/>
                </a:tc>
              </a:tr>
              <a:tr h="272934">
                <a:tc>
                  <a:txBody>
                    <a:bodyPr/>
                    <a:lstStyle/>
                    <a:p>
                      <a:pPr marL="0" marR="0" algn="just">
                        <a:spcBef>
                          <a:spcPts val="0"/>
                        </a:spcBef>
                        <a:spcAft>
                          <a:spcPts val="0"/>
                        </a:spcAft>
                      </a:pPr>
                      <a:r>
                        <a:rPr lang="en-US" sz="1200">
                          <a:effectLst/>
                        </a:rPr>
                        <a:t>man</a:t>
                      </a:r>
                      <a:r>
                        <a:rPr lang="en-US" sz="1200">
                          <a:effectLst/>
                          <a:highlight>
                            <a:srgbClr val="FFFF00"/>
                          </a:highlight>
                        </a:rPr>
                        <a:t>y</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man</a:t>
                      </a:r>
                      <a:r>
                        <a:rPr lang="en-US" sz="1200">
                          <a:effectLst/>
                          <a:highlight>
                            <a:srgbClr val="FFFF00"/>
                          </a:highlight>
                        </a:rPr>
                        <a:t>i</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man</a:t>
                      </a:r>
                      <a:r>
                        <a:rPr lang="en-US" sz="1200">
                          <a:effectLst/>
                          <a:highlight>
                            <a:srgbClr val="FFFF00"/>
                          </a:highlight>
                        </a:rPr>
                        <a:t>y</a:t>
                      </a:r>
                      <a:endParaRPr lang="en-US" sz="1200">
                        <a:effectLst/>
                        <a:latin typeface="Times New Roman" charset="0"/>
                        <a:ea typeface="宋体" charset="-122"/>
                      </a:endParaRPr>
                    </a:p>
                  </a:txBody>
                  <a:tcPr marL="68580" marR="68580" marT="0" marB="0"/>
                </a:tc>
              </a:tr>
              <a:tr h="272934">
                <a:tc>
                  <a:txBody>
                    <a:bodyPr/>
                    <a:lstStyle/>
                    <a:p>
                      <a:pPr marL="0" marR="0" algn="just">
                        <a:spcBef>
                          <a:spcPts val="0"/>
                        </a:spcBef>
                        <a:spcAft>
                          <a:spcPts val="0"/>
                        </a:spcAft>
                      </a:pPr>
                      <a:r>
                        <a:rPr lang="en-US" sz="1200">
                          <a:effectLst/>
                          <a:highlight>
                            <a:srgbClr val="FFFF00"/>
                          </a:highlight>
                        </a:rPr>
                        <a:t>are</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highlight>
                            <a:srgbClr val="FFFF00"/>
                          </a:highlight>
                        </a:rPr>
                        <a:t>are</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highlight>
                            <a:srgbClr val="FFFF00"/>
                          </a:highlight>
                        </a:rPr>
                        <a:t>be</a:t>
                      </a:r>
                      <a:endParaRPr lang="en-US" sz="1200">
                        <a:effectLst/>
                        <a:latin typeface="Times New Roman" charset="0"/>
                        <a:ea typeface="宋体" charset="-122"/>
                      </a:endParaRPr>
                    </a:p>
                  </a:txBody>
                  <a:tcPr marL="68580" marR="68580" marT="0" marB="0"/>
                </a:tc>
              </a:tr>
              <a:tr h="272934">
                <a:tc>
                  <a:txBody>
                    <a:bodyPr/>
                    <a:lstStyle/>
                    <a:p>
                      <a:pPr marL="0" marR="0" algn="just">
                        <a:spcBef>
                          <a:spcPts val="0"/>
                        </a:spcBef>
                        <a:spcAft>
                          <a:spcPts val="0"/>
                        </a:spcAft>
                      </a:pPr>
                      <a:r>
                        <a:rPr lang="en-US" sz="1200">
                          <a:effectLst/>
                        </a:rPr>
                        <a:t>jump</a:t>
                      </a:r>
                      <a:r>
                        <a:rPr lang="en-US" sz="1200">
                          <a:effectLst/>
                          <a:highlight>
                            <a:srgbClr val="FFFF00"/>
                          </a:highlight>
                        </a:rPr>
                        <a:t>ing</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jump</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jump</a:t>
                      </a:r>
                      <a:endParaRPr lang="en-US" sz="1200">
                        <a:effectLst/>
                        <a:latin typeface="Times New Roman" charset="0"/>
                        <a:ea typeface="宋体" charset="-122"/>
                      </a:endParaRPr>
                    </a:p>
                  </a:txBody>
                  <a:tcPr marL="68580" marR="68580" marT="0" marB="0"/>
                </a:tc>
              </a:tr>
              <a:tr h="272934">
                <a:tc>
                  <a:txBody>
                    <a:bodyPr/>
                    <a:lstStyle/>
                    <a:p>
                      <a:pPr marL="0" marR="0" algn="just">
                        <a:spcBef>
                          <a:spcPts val="0"/>
                        </a:spcBef>
                        <a:spcAft>
                          <a:spcPts val="0"/>
                        </a:spcAft>
                      </a:pPr>
                      <a:r>
                        <a:rPr lang="en-US" sz="1200">
                          <a:effectLst/>
                        </a:rPr>
                        <a:t>suitcas</a:t>
                      </a:r>
                      <a:r>
                        <a:rPr lang="en-US" sz="1200">
                          <a:effectLst/>
                          <a:highlight>
                            <a:srgbClr val="FFFF00"/>
                          </a:highlight>
                        </a:rPr>
                        <a:t>es</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suitca</a:t>
                      </a:r>
                      <a:r>
                        <a:rPr lang="en-US" sz="1200">
                          <a:effectLst/>
                          <a:highlight>
                            <a:srgbClr val="FFFF00"/>
                          </a:highlight>
                        </a:rPr>
                        <a:t>s</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suitca</a:t>
                      </a:r>
                      <a:r>
                        <a:rPr lang="en-US" sz="1200">
                          <a:effectLst/>
                          <a:highlight>
                            <a:srgbClr val="FFFF00"/>
                          </a:highlight>
                        </a:rPr>
                        <a:t>se</a:t>
                      </a:r>
                      <a:endParaRPr lang="en-US" sz="1200">
                        <a:effectLst/>
                        <a:latin typeface="Times New Roman" charset="0"/>
                        <a:ea typeface="宋体" charset="-122"/>
                      </a:endParaRPr>
                    </a:p>
                  </a:txBody>
                  <a:tcPr marL="68580" marR="68580" marT="0" marB="0"/>
                </a:tc>
              </a:tr>
              <a:tr h="272934">
                <a:tc>
                  <a:txBody>
                    <a:bodyPr/>
                    <a:lstStyle/>
                    <a:p>
                      <a:pPr marL="0" marR="0" algn="just">
                        <a:spcBef>
                          <a:spcPts val="0"/>
                        </a:spcBef>
                        <a:spcAft>
                          <a:spcPts val="0"/>
                        </a:spcAft>
                      </a:pPr>
                      <a:r>
                        <a:rPr lang="en-US" sz="1200">
                          <a:effectLst/>
                        </a:rPr>
                        <a:t>tightly</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dirty="0" err="1">
                          <a:effectLst/>
                        </a:rPr>
                        <a:t>tightli</a:t>
                      </a:r>
                      <a:endParaRPr lang="en-US" sz="1200" dirty="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tightly</a:t>
                      </a:r>
                      <a:endParaRPr lang="en-US" sz="1200">
                        <a:effectLst/>
                        <a:latin typeface="Times New Roman" charset="0"/>
                        <a:ea typeface="宋体" charset="-122"/>
                      </a:endParaRPr>
                    </a:p>
                  </a:txBody>
                  <a:tcPr marL="68580" marR="68580" marT="0" marB="0"/>
                </a:tc>
              </a:tr>
              <a:tr h="331691">
                <a:tc>
                  <a:txBody>
                    <a:bodyPr/>
                    <a:lstStyle/>
                    <a:p>
                      <a:pPr marL="0" marR="0" algn="just">
                        <a:spcBef>
                          <a:spcPts val="0"/>
                        </a:spcBef>
                        <a:spcAft>
                          <a:spcPts val="0"/>
                        </a:spcAft>
                      </a:pPr>
                      <a:r>
                        <a:rPr lang="en-US" sz="1200">
                          <a:effectLst/>
                          <a:highlight>
                            <a:srgbClr val="FFFF00"/>
                          </a:highlight>
                        </a:rPr>
                        <a:t>went</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dirty="0">
                          <a:effectLst/>
                        </a:rPr>
                        <a:t>went</a:t>
                      </a:r>
                      <a:endParaRPr lang="en-US" sz="1200" dirty="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highlight>
                            <a:srgbClr val="FFFF00"/>
                          </a:highlight>
                        </a:rPr>
                        <a:t>go</a:t>
                      </a:r>
                      <a:endParaRPr lang="en-US" sz="1200">
                        <a:effectLst/>
                        <a:latin typeface="Times New Roman" charset="0"/>
                        <a:ea typeface="宋体" charset="-122"/>
                      </a:endParaRPr>
                    </a:p>
                  </a:txBody>
                  <a:tcPr marL="68580" marR="68580" marT="0" marB="0"/>
                </a:tc>
              </a:tr>
              <a:tr h="331691">
                <a:tc>
                  <a:txBody>
                    <a:bodyPr/>
                    <a:lstStyle/>
                    <a:p>
                      <a:pPr marL="0" marR="0" algn="just">
                        <a:spcBef>
                          <a:spcPts val="0"/>
                        </a:spcBef>
                        <a:spcAft>
                          <a:spcPts val="0"/>
                        </a:spcAft>
                      </a:pPr>
                      <a:r>
                        <a:rPr lang="en-US" sz="1200">
                          <a:effectLst/>
                        </a:rPr>
                        <a:t>arriv</a:t>
                      </a:r>
                      <a:r>
                        <a:rPr lang="en-US" sz="1200">
                          <a:effectLst/>
                          <a:highlight>
                            <a:srgbClr val="FFFF00"/>
                          </a:highlight>
                        </a:rPr>
                        <a:t>ing</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dirty="0" err="1">
                          <a:effectLst/>
                        </a:rPr>
                        <a:t>arriv</a:t>
                      </a:r>
                      <a:endParaRPr lang="en-US" sz="1200" dirty="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arrive</a:t>
                      </a:r>
                      <a:endParaRPr lang="en-US" sz="1200">
                        <a:effectLst/>
                        <a:latin typeface="Times New Roman" charset="0"/>
                        <a:ea typeface="宋体" charset="-122"/>
                      </a:endParaRPr>
                    </a:p>
                  </a:txBody>
                  <a:tcPr marL="68580" marR="68580" marT="0" marB="0"/>
                </a:tc>
              </a:tr>
              <a:tr h="331691">
                <a:tc>
                  <a:txBody>
                    <a:bodyPr/>
                    <a:lstStyle/>
                    <a:p>
                      <a:pPr marL="0" marR="0" algn="just">
                        <a:spcBef>
                          <a:spcPts val="0"/>
                        </a:spcBef>
                        <a:spcAft>
                          <a:spcPts val="0"/>
                        </a:spcAft>
                      </a:pPr>
                      <a:r>
                        <a:rPr lang="en-US" sz="1200">
                          <a:effectLst/>
                        </a:rPr>
                        <a:t>notice</a:t>
                      </a:r>
                      <a:r>
                        <a:rPr lang="en-US" sz="1200">
                          <a:effectLst/>
                          <a:highlight>
                            <a:srgbClr val="FFFF00"/>
                          </a:highlight>
                        </a:rPr>
                        <a:t>d</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noti</a:t>
                      </a:r>
                      <a:r>
                        <a:rPr lang="en-US" sz="1200">
                          <a:effectLst/>
                          <a:highlight>
                            <a:srgbClr val="FFFF00"/>
                          </a:highlight>
                        </a:rPr>
                        <a:t>c</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noti</a:t>
                      </a:r>
                      <a:r>
                        <a:rPr lang="en-US" sz="1200">
                          <a:effectLst/>
                          <a:highlight>
                            <a:srgbClr val="FFFF00"/>
                          </a:highlight>
                        </a:rPr>
                        <a:t>ce</a:t>
                      </a:r>
                      <a:endParaRPr lang="en-US" sz="1200">
                        <a:effectLst/>
                        <a:latin typeface="Times New Roman" charset="0"/>
                        <a:ea typeface="宋体" charset="-122"/>
                      </a:endParaRPr>
                    </a:p>
                  </a:txBody>
                  <a:tcPr marL="68580" marR="68580" marT="0" marB="0"/>
                </a:tc>
              </a:tr>
              <a:tr h="331691">
                <a:tc>
                  <a:txBody>
                    <a:bodyPr/>
                    <a:lstStyle/>
                    <a:p>
                      <a:pPr marL="0" marR="0" algn="just">
                        <a:spcBef>
                          <a:spcPts val="0"/>
                        </a:spcBef>
                        <a:spcAft>
                          <a:spcPts val="0"/>
                        </a:spcAft>
                      </a:pPr>
                      <a:r>
                        <a:rPr lang="en-US" sz="1200">
                          <a:effectLst/>
                        </a:rPr>
                        <a:t>bare</a:t>
                      </a:r>
                      <a:r>
                        <a:rPr lang="en-US" sz="1200">
                          <a:effectLst/>
                          <a:highlight>
                            <a:srgbClr val="FFFF00"/>
                          </a:highlight>
                        </a:rPr>
                        <a:t>ly</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bare</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barely</a:t>
                      </a:r>
                      <a:endParaRPr lang="en-US" sz="1200">
                        <a:effectLst/>
                        <a:latin typeface="Times New Roman" charset="0"/>
                        <a:ea typeface="宋体" charset="-122"/>
                      </a:endParaRPr>
                    </a:p>
                  </a:txBody>
                  <a:tcPr marL="68580" marR="68580" marT="0" marB="0"/>
                </a:tc>
              </a:tr>
              <a:tr h="331691">
                <a:tc>
                  <a:txBody>
                    <a:bodyPr/>
                    <a:lstStyle/>
                    <a:p>
                      <a:pPr marL="0" marR="0" algn="just">
                        <a:spcBef>
                          <a:spcPts val="0"/>
                        </a:spcBef>
                        <a:spcAft>
                          <a:spcPts val="0"/>
                        </a:spcAft>
                      </a:pPr>
                      <a:r>
                        <a:rPr lang="en-US" sz="1200">
                          <a:effectLst/>
                        </a:rPr>
                        <a:t>the</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the</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the</a:t>
                      </a:r>
                      <a:endParaRPr lang="en-US" sz="1200">
                        <a:effectLst/>
                        <a:latin typeface="Times New Roman" charset="0"/>
                        <a:ea typeface="宋体" charset="-122"/>
                      </a:endParaRPr>
                    </a:p>
                  </a:txBody>
                  <a:tcPr marL="68580" marR="68580" marT="0" marB="0"/>
                </a:tc>
              </a:tr>
              <a:tr h="331691">
                <a:tc>
                  <a:txBody>
                    <a:bodyPr/>
                    <a:lstStyle/>
                    <a:p>
                      <a:pPr marL="0" marR="0" algn="just">
                        <a:spcBef>
                          <a:spcPts val="0"/>
                        </a:spcBef>
                        <a:spcAft>
                          <a:spcPts val="0"/>
                        </a:spcAft>
                      </a:pPr>
                      <a:r>
                        <a:rPr lang="en-US" sz="1200">
                          <a:effectLst/>
                        </a:rPr>
                        <a:t>anywhere</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dirty="0" err="1">
                          <a:effectLst/>
                        </a:rPr>
                        <a:t>anywher</a:t>
                      </a:r>
                      <a:endParaRPr lang="en-US" sz="1200" dirty="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anywhere</a:t>
                      </a:r>
                      <a:endParaRPr lang="en-US" sz="1200">
                        <a:effectLst/>
                        <a:latin typeface="Times New Roman" charset="0"/>
                        <a:ea typeface="宋体" charset="-122"/>
                      </a:endParaRPr>
                    </a:p>
                  </a:txBody>
                  <a:tcPr marL="68580" marR="68580" marT="0" marB="0"/>
                </a:tc>
              </a:tr>
              <a:tr h="331691">
                <a:tc>
                  <a:txBody>
                    <a:bodyPr/>
                    <a:lstStyle/>
                    <a:p>
                      <a:pPr marL="0" marR="0" algn="just">
                        <a:spcBef>
                          <a:spcPts val="0"/>
                        </a:spcBef>
                        <a:spcAft>
                          <a:spcPts val="0"/>
                        </a:spcAft>
                      </a:pPr>
                      <a:r>
                        <a:rPr lang="en-US" sz="1200">
                          <a:effectLst/>
                        </a:rPr>
                        <a:t>hardl</a:t>
                      </a:r>
                      <a:r>
                        <a:rPr lang="en-US" sz="1200">
                          <a:effectLst/>
                          <a:highlight>
                            <a:srgbClr val="FFFF00"/>
                          </a:highlight>
                        </a:rPr>
                        <a:t>y</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hardl</a:t>
                      </a:r>
                      <a:r>
                        <a:rPr lang="en-US" sz="1200">
                          <a:effectLst/>
                          <a:highlight>
                            <a:srgbClr val="FFFF00"/>
                          </a:highlight>
                        </a:rPr>
                        <a:t>i</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rPr>
                        <a:t>hardly</a:t>
                      </a:r>
                      <a:endParaRPr lang="en-US" sz="1200">
                        <a:effectLst/>
                        <a:latin typeface="Times New Roman" charset="0"/>
                        <a:ea typeface="宋体" charset="-122"/>
                      </a:endParaRPr>
                    </a:p>
                  </a:txBody>
                  <a:tcPr marL="68580" marR="68580" marT="0" marB="0"/>
                </a:tc>
              </a:tr>
              <a:tr h="331691">
                <a:tc>
                  <a:txBody>
                    <a:bodyPr/>
                    <a:lstStyle/>
                    <a:p>
                      <a:pPr marL="0" marR="0" algn="just">
                        <a:spcBef>
                          <a:spcPts val="0"/>
                        </a:spcBef>
                        <a:spcAft>
                          <a:spcPts val="0"/>
                        </a:spcAft>
                      </a:pPr>
                      <a:r>
                        <a:rPr lang="en-US" sz="1200">
                          <a:effectLst/>
                          <a:highlight>
                            <a:srgbClr val="FFFF00"/>
                          </a:highlight>
                        </a:rPr>
                        <a:t>dentist’s</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a:effectLst/>
                          <a:highlight>
                            <a:srgbClr val="FFFF00"/>
                          </a:highlight>
                        </a:rPr>
                        <a:t>dentist, s</a:t>
                      </a:r>
                      <a:endParaRPr lang="en-US" sz="1200">
                        <a:effectLst/>
                        <a:latin typeface="Times New Roman" charset="0"/>
                        <a:ea typeface="宋体" charset="-122"/>
                      </a:endParaRPr>
                    </a:p>
                  </a:txBody>
                  <a:tcPr marL="68580" marR="68580" marT="0" marB="0"/>
                </a:tc>
                <a:tc>
                  <a:txBody>
                    <a:bodyPr/>
                    <a:lstStyle/>
                    <a:p>
                      <a:pPr marL="0" marR="0" algn="just">
                        <a:spcBef>
                          <a:spcPts val="0"/>
                        </a:spcBef>
                        <a:spcAft>
                          <a:spcPts val="0"/>
                        </a:spcAft>
                      </a:pPr>
                      <a:r>
                        <a:rPr lang="en-US" sz="1200" dirty="0">
                          <a:effectLst/>
                          <a:highlight>
                            <a:srgbClr val="FFFF00"/>
                          </a:highlight>
                        </a:rPr>
                        <a:t>dentist, s</a:t>
                      </a:r>
                      <a:endParaRPr lang="en-US" sz="12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7137390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usiness Plan">
      <a:dk1>
        <a:sysClr val="windowText" lastClr="000000"/>
      </a:dk1>
      <a:lt1>
        <a:sysClr val="window" lastClr="FFFFFF"/>
      </a:lt1>
      <a:dk2>
        <a:srgbClr val="284E6A"/>
      </a:dk2>
      <a:lt2>
        <a:srgbClr val="EFE3C4"/>
      </a:lt2>
      <a:accent1>
        <a:srgbClr val="646F4D"/>
      </a:accent1>
      <a:accent2>
        <a:srgbClr val="934721"/>
      </a:accent2>
      <a:accent3>
        <a:srgbClr val="A46721"/>
      </a:accent3>
      <a:accent4>
        <a:srgbClr val="655E6D"/>
      </a:accent4>
      <a:accent5>
        <a:srgbClr val="3A5F7B"/>
      </a:accent5>
      <a:accent6>
        <a:srgbClr val="665E45"/>
      </a:accent6>
      <a:hlink>
        <a:srgbClr val="64A2C8"/>
      </a:hlink>
      <a:folHlink>
        <a:srgbClr val="9BA967"/>
      </a:folHlink>
    </a:clrScheme>
    <a:fontScheme name="School Presentation">
      <a:majorFont>
        <a:latin typeface="Bookman Old Style"/>
        <a:ea typeface=""/>
        <a:cs typeface=""/>
      </a:majorFont>
      <a:minorFont>
        <a:latin typeface="Segoe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rketSpecific xmlns="4873beb7-5857-4685-be1f-d57550cc96cc" xsi:nil="true"/>
    <ApprovalStatus xmlns="4873beb7-5857-4685-be1f-d57550cc96cc">InProgress</ApprovalStatus>
    <DirectSourceMarket xmlns="4873beb7-5857-4685-be1f-d57550cc96cc" xsi:nil="true"/>
    <PrimaryImageGen xmlns="4873beb7-5857-4685-be1f-d57550cc96cc">true</PrimaryImageGen>
    <ThumbnailAssetId xmlns="4873beb7-5857-4685-be1f-d57550cc96cc" xsi:nil="true"/>
    <NumericId xmlns="4873beb7-5857-4685-be1f-d57550cc96cc">-1</NumericId>
    <TPFriendlyName xmlns="4873beb7-5857-4685-be1f-d57550cc96cc">Business plan presentation</TPFriendlyName>
    <BusinessGroup xmlns="4873beb7-5857-4685-be1f-d57550cc96cc" xsi:nil="true"/>
    <APEditor xmlns="4873beb7-5857-4685-be1f-d57550cc96cc">
      <UserInfo>
        <DisplayName>REDMOND\v-luannv</DisplayName>
        <AccountId>92</AccountId>
        <AccountType/>
      </UserInfo>
    </APEditor>
    <SourceTitle xmlns="4873beb7-5857-4685-be1f-d57550cc96cc">Business plan presentation</SourceTitle>
    <OpenTemplate xmlns="4873beb7-5857-4685-be1f-d57550cc96cc">true</OpenTemplate>
    <UALocComments xmlns="4873beb7-5857-4685-be1f-d57550cc96cc" xsi:nil="true"/>
    <ParentAssetId xmlns="4873beb7-5857-4685-be1f-d57550cc96cc" xsi:nil="true"/>
    <IntlLangReviewDate xmlns="4873beb7-5857-4685-be1f-d57550cc96cc" xsi:nil="true"/>
    <PublishStatusLookup xmlns="4873beb7-5857-4685-be1f-d57550cc96cc">
      <Value>264190</Value>
      <Value>1282486</Value>
    </PublishStatusLookup>
    <MachineTranslated xmlns="4873beb7-5857-4685-be1f-d57550cc96cc">false</MachineTranslated>
    <OriginalSourceMarket xmlns="4873beb7-5857-4685-be1f-d57550cc96cc" xsi:nil="true"/>
    <TPInstallLocation xmlns="4873beb7-5857-4685-be1f-d57550cc96cc">{My Templates}</TPInstallLocation>
    <APDescription xmlns="4873beb7-5857-4685-be1f-d57550cc96cc" xsi:nil="true"/>
    <ContentItem xmlns="4873beb7-5857-4685-be1f-d57550cc96cc" xsi:nil="true"/>
    <ClipArtFilename xmlns="4873beb7-5857-4685-be1f-d57550cc96cc" xsi:nil="true"/>
    <APAuthor xmlns="4873beb7-5857-4685-be1f-d57550cc96cc">
      <UserInfo>
        <DisplayName>REDMOND\cynvey</DisplayName>
        <AccountId>191</AccountId>
        <AccountType/>
      </UserInfo>
    </APAuthor>
    <TPAppVersion xmlns="4873beb7-5857-4685-be1f-d57550cc96cc">11</TPAppVersion>
    <TPCommandLine xmlns="4873beb7-5857-4685-be1f-d57550cc96cc">{PP} /n {FilePath}</TPCommandLine>
    <PublishTargets xmlns="4873beb7-5857-4685-be1f-d57550cc96cc">OfficeOnline</PublishTargets>
    <TPLaunchHelpLinkType xmlns="4873beb7-5857-4685-be1f-d57550cc96cc">Template</TPLaunchHelpLinkType>
    <EditorialStatus xmlns="4873beb7-5857-4685-be1f-d57550cc96cc" xsi:nil="true"/>
    <TimesCloned xmlns="4873beb7-5857-4685-be1f-d57550cc96cc" xsi:nil="true"/>
    <LastModifiedDateTime xmlns="4873beb7-5857-4685-be1f-d57550cc96cc" xsi:nil="true"/>
    <Provider xmlns="4873beb7-5857-4685-be1f-d57550cc96cc">EY006220130</Provider>
    <AcquiredFrom xmlns="4873beb7-5857-4685-be1f-d57550cc96cc" xsi:nil="true"/>
    <AssetStart xmlns="4873beb7-5857-4685-be1f-d57550cc96cc">2009-05-30T20:39:38+00:00</AssetStart>
    <LastHandOff xmlns="4873beb7-5857-4685-be1f-d57550cc96cc" xsi:nil="true"/>
    <ArtSampleDocs xmlns="4873beb7-5857-4685-be1f-d57550cc96cc" xsi:nil="true"/>
    <TPClientViewer xmlns="4873beb7-5857-4685-be1f-d57550cc96cc">Microsoft Office PowerPoint</TPClientViewer>
    <UACurrentWords xmlns="4873beb7-5857-4685-be1f-d57550cc96cc">0</UACurrentWords>
    <UALocRecommendation xmlns="4873beb7-5857-4685-be1f-d57550cc96cc">Localize</UALocRecommendation>
    <IsDeleted xmlns="4873beb7-5857-4685-be1f-d57550cc96cc">false</IsDeleted>
    <ShowIn xmlns="4873beb7-5857-4685-be1f-d57550cc96cc">Show everywhere</ShowIn>
    <UANotes xmlns="4873beb7-5857-4685-be1f-d57550cc96cc">online onlyFedEx</UANotes>
    <TemplateStatus xmlns="4873beb7-5857-4685-be1f-d57550cc96cc">Complete</TemplateStatus>
    <CSXHash xmlns="4873beb7-5857-4685-be1f-d57550cc96cc" xsi:nil="true"/>
    <VoteCount xmlns="4873beb7-5857-4685-be1f-d57550cc96cc" xsi:nil="true"/>
    <AssetExpire xmlns="4873beb7-5857-4685-be1f-d57550cc96cc">2100-01-01T00:00:00+00:00</AssetExpire>
    <CSXSubmissionMarket xmlns="4873beb7-5857-4685-be1f-d57550cc96cc" xsi:nil="true"/>
    <DSATActionTaken xmlns="4873beb7-5857-4685-be1f-d57550cc96cc" xsi:nil="true"/>
    <TPExecutable xmlns="4873beb7-5857-4685-be1f-d57550cc96cc" xsi:nil="true"/>
    <SubmitterId xmlns="4873beb7-5857-4685-be1f-d57550cc96cc" xsi:nil="true"/>
    <AssetType xmlns="4873beb7-5857-4685-be1f-d57550cc96cc">TP</AssetType>
    <CSXSubmissionDate xmlns="4873beb7-5857-4685-be1f-d57550cc96cc" xsi:nil="true"/>
    <CSXUpdate xmlns="4873beb7-5857-4685-be1f-d57550cc96cc">false</CSXUpdate>
    <ApprovalLog xmlns="4873beb7-5857-4685-be1f-d57550cc96cc" xsi:nil="true"/>
    <BugNumber xmlns="4873beb7-5857-4685-be1f-d57550cc96cc" xsi:nil="true"/>
    <Milestone xmlns="4873beb7-5857-4685-be1f-d57550cc96cc" xsi:nil="true"/>
    <OriginAsset xmlns="4873beb7-5857-4685-be1f-d57550cc96cc" xsi:nil="true"/>
    <TPComponent xmlns="4873beb7-5857-4685-be1f-d57550cc96cc">PPTFiles</TPComponent>
    <AssetId xmlns="4873beb7-5857-4685-be1f-d57550cc96cc">TP010081922</AssetId>
    <TPApplication xmlns="4873beb7-5857-4685-be1f-d57550cc96cc">PowerPoint</TPApplication>
    <TPLaunchHelpLink xmlns="4873beb7-5857-4685-be1f-d57550cc96cc" xsi:nil="true"/>
    <IntlLocPriority xmlns="4873beb7-5857-4685-be1f-d57550cc96cc" xsi:nil="true"/>
    <HandoffToMSDN xmlns="4873beb7-5857-4685-be1f-d57550cc96cc" xsi:nil="true"/>
    <PlannedPubDate xmlns="4873beb7-5857-4685-be1f-d57550cc96cc" xsi:nil="true"/>
    <CrawlForDependencies xmlns="4873beb7-5857-4685-be1f-d57550cc96cc">false</CrawlForDependencies>
    <IntlLangReviewer xmlns="4873beb7-5857-4685-be1f-d57550cc96cc" xsi:nil="true"/>
    <TrustLevel xmlns="4873beb7-5857-4685-be1f-d57550cc96cc">1 Microsoft Managed Content</TrustLevel>
    <IsSearchable xmlns="4873beb7-5857-4685-be1f-d57550cc96cc">false</IsSearchable>
    <TPNamespace xmlns="4873beb7-5857-4685-be1f-d57550cc96cc">POWERPNT</TPNamespace>
    <Markets xmlns="4873beb7-5857-4685-be1f-d57550cc96cc"/>
    <IntlLangReview xmlns="4873beb7-5857-4685-be1f-d57550cc96cc" xsi:nil="true"/>
    <UAProjectedTotalWords xmlns="4873beb7-5857-4685-be1f-d57550cc96cc" xsi:nil="true"/>
    <OutputCachingOn xmlns="4873beb7-5857-4685-be1f-d57550cc96cc">false</OutputCachingOn>
    <AverageRating xmlns="4873beb7-5857-4685-be1f-d57550cc96cc" xsi:nil="true"/>
    <LastPublishResultLookup xmlns="4873beb7-5857-4685-be1f-d57550cc96cc" xsi:nil="true"/>
    <PolicheckWords xmlns="4873beb7-5857-4685-be1f-d57550cc96cc" xsi:nil="true"/>
    <FriendlyTitle xmlns="4873beb7-5857-4685-be1f-d57550cc96cc" xsi:nil="true"/>
    <Manager xmlns="4873beb7-5857-4685-be1f-d57550cc96cc" xsi:nil="true"/>
    <EditorialTags xmlns="4873beb7-5857-4685-be1f-d57550cc96cc" xsi:nil="true"/>
    <LegacyData xmlns="4873beb7-5857-4685-be1f-d57550cc96cc" xsi:nil="true"/>
    <Downloads xmlns="4873beb7-5857-4685-be1f-d57550cc96cc">0</Downloads>
    <Providers xmlns="4873beb7-5857-4685-be1f-d57550cc96cc" xsi:nil="true"/>
    <TemplateTemplateType xmlns="4873beb7-5857-4685-be1f-d57550cc96cc">PowerPoint 2003 Default</TemplateTemplateType>
    <OOCacheId xmlns="4873beb7-5857-4685-be1f-d57550cc96cc" xsi:nil="true"/>
    <BlockPublish xmlns="4873beb7-5857-4685-be1f-d57550cc96cc" xsi:nil="true"/>
    <CampaignTagsTaxHTField0 xmlns="4873beb7-5857-4685-be1f-d57550cc96cc">
      <Terms xmlns="http://schemas.microsoft.com/office/infopath/2007/PartnerControls"/>
    </CampaignTagsTaxHTField0>
    <LocLastLocAttemptVersionLookup xmlns="4873beb7-5857-4685-be1f-d57550cc96cc">116974</LocLastLocAttemptVersionLookup>
    <LocLastLocAttemptVersionTypeLookup xmlns="4873beb7-5857-4685-be1f-d57550cc96cc" xsi:nil="true"/>
    <LocOverallPreviewStatusLookup xmlns="4873beb7-5857-4685-be1f-d57550cc96cc" xsi:nil="true"/>
    <LocOverallPublishStatusLookup xmlns="4873beb7-5857-4685-be1f-d57550cc96cc" xsi:nil="true"/>
    <TaxCatchAll xmlns="4873beb7-5857-4685-be1f-d57550cc96cc"/>
    <LocNewPublishedVersionLookup xmlns="4873beb7-5857-4685-be1f-d57550cc96cc" xsi:nil="true"/>
    <LocPublishedDependentAssetsLookup xmlns="4873beb7-5857-4685-be1f-d57550cc96cc" xsi:nil="true"/>
    <LocComments xmlns="4873beb7-5857-4685-be1f-d57550cc96cc" xsi:nil="true"/>
    <LocProcessedForMarketsLookup xmlns="4873beb7-5857-4685-be1f-d57550cc96cc" xsi:nil="true"/>
    <LocRecommendedHandoff xmlns="4873beb7-5857-4685-be1f-d57550cc96cc" xsi:nil="true"/>
    <LocManualTestRequired xmlns="4873beb7-5857-4685-be1f-d57550cc96cc" xsi:nil="true"/>
    <LocProcessedForHandoffsLookup xmlns="4873beb7-5857-4685-be1f-d57550cc96cc" xsi:nil="true"/>
    <LocOverallHandbackStatusLookup xmlns="4873beb7-5857-4685-be1f-d57550cc96cc" xsi:nil="true"/>
    <LocalizationTagsTaxHTField0 xmlns="4873beb7-5857-4685-be1f-d57550cc96cc">
      <Terms xmlns="http://schemas.microsoft.com/office/infopath/2007/PartnerControls"/>
    </LocalizationTagsTaxHTField0>
    <FeatureTagsTaxHTField0 xmlns="4873beb7-5857-4685-be1f-d57550cc96cc">
      <Terms xmlns="http://schemas.microsoft.com/office/infopath/2007/PartnerControls"/>
    </FeatureTagsTaxHTField0>
    <LocOverallLocStatusLookup xmlns="4873beb7-5857-4685-be1f-d57550cc96cc" xsi:nil="true"/>
    <LocPublishedLinkedAssetsLookup xmlns="4873beb7-5857-4685-be1f-d57550cc96cc" xsi:nil="true"/>
    <InternalTagsTaxHTField0 xmlns="4873beb7-5857-4685-be1f-d57550cc96cc">
      <Terms xmlns="http://schemas.microsoft.com/office/infopath/2007/PartnerControls"/>
    </InternalTagsTaxHTField0>
    <RecommendationsModifier xmlns="4873beb7-5857-4685-be1f-d57550cc96cc" xsi:nil="true"/>
    <ScenarioTagsTaxHTField0 xmlns="4873beb7-5857-4685-be1f-d57550cc96cc">
      <Terms xmlns="http://schemas.microsoft.com/office/infopath/2007/PartnerControls"/>
    </ScenarioTagsTaxHTField0>
    <OriginalRelease xmlns="4873beb7-5857-4685-be1f-d57550cc96cc">14</OriginalReleas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05A8C3-089E-42DC-ACC9-E492AA2706A4}">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A5DFADD4-55C1-4508-8806-EDFC96749049}">
  <ds:schemaRefs>
    <ds:schemaRef ds:uri="http://schemas.microsoft.com/sharepoint/v3/contenttype/forms"/>
  </ds:schemaRefs>
</ds:datastoreItem>
</file>

<file path=customXml/itemProps3.xml><?xml version="1.0" encoding="utf-8"?>
<ds:datastoreItem xmlns:ds="http://schemas.openxmlformats.org/officeDocument/2006/customXml" ds:itemID="{CFC25A38-D395-4ECA-8E0C-59C679C62D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TF10081922</Template>
  <TotalTime>0</TotalTime>
  <Words>1780</Words>
  <Application>Microsoft Macintosh PowerPoint</Application>
  <PresentationFormat>On-screen Show (4:3)</PresentationFormat>
  <Paragraphs>186</Paragraphs>
  <Slides>38</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Bookman Old Style</vt:lpstr>
      <vt:lpstr>Calibri</vt:lpstr>
      <vt:lpstr>Cambria Math</vt:lpstr>
      <vt:lpstr>Segoe Condensed</vt:lpstr>
      <vt:lpstr>Times New Roman</vt:lpstr>
      <vt:lpstr>宋体</vt:lpstr>
      <vt:lpstr>Arial</vt:lpstr>
      <vt:lpstr>Office Theme</vt:lpstr>
      <vt:lpstr>Spam mail classification using Natural Language Processing</vt:lpstr>
      <vt:lpstr>Introduction</vt:lpstr>
      <vt:lpstr>Data Source</vt:lpstr>
      <vt:lpstr>Spam classification</vt:lpstr>
      <vt:lpstr>Text Preprocessing:</vt:lpstr>
      <vt:lpstr>Tokenization:</vt:lpstr>
      <vt:lpstr>Dependency grammar trees</vt:lpstr>
      <vt:lpstr>Normalization</vt:lpstr>
      <vt:lpstr>Compare between stemming and lemmatization</vt:lpstr>
      <vt:lpstr>Compare between Stem and Lemmatization</vt:lpstr>
      <vt:lpstr>Compare between Stem and Lemmatization</vt:lpstr>
      <vt:lpstr>Compare between stemming and lemmatization</vt:lpstr>
      <vt:lpstr>Stop words</vt:lpstr>
      <vt:lpstr>Language Model</vt:lpstr>
      <vt:lpstr>Language prediction</vt:lpstr>
      <vt:lpstr>Count the word of all text</vt:lpstr>
      <vt:lpstr>Language Model</vt:lpstr>
      <vt:lpstr>Language Model</vt:lpstr>
      <vt:lpstr>Transfer to vector</vt:lpstr>
      <vt:lpstr>1.3 Addressing text similarity and spelling correction</vt:lpstr>
      <vt:lpstr>2. Language Model –N-Gram and NLM</vt:lpstr>
      <vt:lpstr>Topic Model</vt:lpstr>
      <vt:lpstr>1.Term frequency-inverse document frequency (tf-idf) </vt:lpstr>
      <vt:lpstr>Word2vec</vt:lpstr>
      <vt:lpstr>Use Machine learning Model</vt:lpstr>
      <vt:lpstr>1.Naive Bayes</vt:lpstr>
      <vt:lpstr>Naïve Bayes</vt:lpstr>
      <vt:lpstr>2.GBM </vt:lpstr>
      <vt:lpstr>GBM:</vt:lpstr>
      <vt:lpstr>Random Forest</vt:lpstr>
      <vt:lpstr>Random Forest</vt:lpstr>
      <vt:lpstr>Logistic Regression</vt:lpstr>
      <vt:lpstr>Logistic Regression</vt:lpstr>
      <vt:lpstr>The next steps</vt:lpstr>
      <vt:lpstr>2.Language Model</vt:lpstr>
      <vt:lpstr>Topic Model</vt:lpstr>
      <vt:lpstr>Machine learning model</vt:lpstr>
      <vt:lpstr>Professor’s comment</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Hao Zhou</dc:creator>
  <cp:lastModifiedBy/>
  <cp:revision>1</cp:revision>
  <dcterms:created xsi:type="dcterms:W3CDTF">2018-12-04T08:23:37Z</dcterms:created>
  <dcterms:modified xsi:type="dcterms:W3CDTF">2018-12-04T21:13:44Z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mageGenCounter">
    <vt:lpwstr>0</vt:lpwstr>
  </property>
  <property fmtid="{D5CDD505-2E9C-101B-9397-08002B2CF9AE}" pid="4" name="ViolationReportStatus">
    <vt:lpwstr>None</vt:lpwstr>
  </property>
  <property fmtid="{D5CDD505-2E9C-101B-9397-08002B2CF9AE}" pid="5" name="ImageGenStatus">
    <vt:lpwstr>0</vt:lpwstr>
  </property>
  <property fmtid="{D5CDD505-2E9C-101B-9397-08002B2CF9AE}" pid="6" name="PolicheckStatus">
    <vt:lpwstr>0</vt:lpwstr>
  </property>
  <property fmtid="{D5CDD505-2E9C-101B-9397-08002B2CF9AE}" pid="7" name="Applications">
    <vt:lpwstr>419;#zpp140;#79;#tpl120;#65;#zpp120</vt:lpwstr>
  </property>
  <property fmtid="{D5CDD505-2E9C-101B-9397-08002B2CF9AE}" pid="8" name="PolicheckCounter">
    <vt:lpwstr>0</vt:lpwstr>
  </property>
  <property fmtid="{D5CDD505-2E9C-101B-9397-08002B2CF9AE}" pid="9" name="APTrustLevel">
    <vt:r8>1</vt:r8>
  </property>
</Properties>
</file>